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8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9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10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1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2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3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4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5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6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7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8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9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4" r:id="rId2"/>
    <p:sldMasterId id="2147483676" r:id="rId3"/>
    <p:sldMasterId id="2147483688" r:id="rId4"/>
    <p:sldMasterId id="2147483700" r:id="rId5"/>
    <p:sldMasterId id="2147483712" r:id="rId6"/>
    <p:sldMasterId id="2147483724" r:id="rId7"/>
    <p:sldMasterId id="2147483736" r:id="rId8"/>
    <p:sldMasterId id="2147483748" r:id="rId9"/>
    <p:sldMasterId id="2147483760" r:id="rId10"/>
    <p:sldMasterId id="2147483772" r:id="rId11"/>
    <p:sldMasterId id="2147483784" r:id="rId12"/>
    <p:sldMasterId id="2147483796" r:id="rId13"/>
    <p:sldMasterId id="2147483808" r:id="rId14"/>
    <p:sldMasterId id="2147483820" r:id="rId15"/>
    <p:sldMasterId id="2147483832" r:id="rId16"/>
    <p:sldMasterId id="2147483844" r:id="rId17"/>
    <p:sldMasterId id="2147483856" r:id="rId18"/>
    <p:sldMasterId id="2147483868" r:id="rId19"/>
    <p:sldMasterId id="2147483880" r:id="rId20"/>
  </p:sldMasterIdLst>
  <p:notesMasterIdLst>
    <p:notesMasterId r:id="rId237"/>
  </p:notesMasterIdLst>
  <p:sldIdLst>
    <p:sldId id="529" r:id="rId21"/>
    <p:sldId id="530" r:id="rId22"/>
    <p:sldId id="549" r:id="rId23"/>
    <p:sldId id="550" r:id="rId24"/>
    <p:sldId id="551" r:id="rId25"/>
    <p:sldId id="552" r:id="rId26"/>
    <p:sldId id="555" r:id="rId27"/>
    <p:sldId id="556" r:id="rId28"/>
    <p:sldId id="557" r:id="rId29"/>
    <p:sldId id="558" r:id="rId30"/>
    <p:sldId id="581" r:id="rId31"/>
    <p:sldId id="582" r:id="rId32"/>
    <p:sldId id="531" r:id="rId33"/>
    <p:sldId id="532" r:id="rId34"/>
    <p:sldId id="559" r:id="rId35"/>
    <p:sldId id="534" r:id="rId36"/>
    <p:sldId id="535" r:id="rId37"/>
    <p:sldId id="536" r:id="rId38"/>
    <p:sldId id="691" r:id="rId39"/>
    <p:sldId id="692" r:id="rId40"/>
    <p:sldId id="717" r:id="rId41"/>
    <p:sldId id="718" r:id="rId42"/>
    <p:sldId id="719" r:id="rId43"/>
    <p:sldId id="690" r:id="rId44"/>
    <p:sldId id="680" r:id="rId45"/>
    <p:sldId id="681" r:id="rId46"/>
    <p:sldId id="576" r:id="rId47"/>
    <p:sldId id="577" r:id="rId48"/>
    <p:sldId id="720" r:id="rId49"/>
    <p:sldId id="721" r:id="rId50"/>
    <p:sldId id="578" r:id="rId51"/>
    <p:sldId id="580" r:id="rId52"/>
    <p:sldId id="689" r:id="rId53"/>
    <p:sldId id="796" r:id="rId54"/>
    <p:sldId id="797" r:id="rId55"/>
    <p:sldId id="572" r:id="rId56"/>
    <p:sldId id="573" r:id="rId57"/>
    <p:sldId id="668" r:id="rId58"/>
    <p:sldId id="583" r:id="rId59"/>
    <p:sldId id="584" r:id="rId60"/>
    <p:sldId id="585" r:id="rId61"/>
    <p:sldId id="586" r:id="rId62"/>
    <p:sldId id="587" r:id="rId63"/>
    <p:sldId id="588" r:id="rId64"/>
    <p:sldId id="589" r:id="rId65"/>
    <p:sldId id="590" r:id="rId66"/>
    <p:sldId id="622" r:id="rId67"/>
    <p:sldId id="731" r:id="rId68"/>
    <p:sldId id="732" r:id="rId69"/>
    <p:sldId id="733" r:id="rId70"/>
    <p:sldId id="734" r:id="rId71"/>
    <p:sldId id="735" r:id="rId72"/>
    <p:sldId id="736" r:id="rId73"/>
    <p:sldId id="737" r:id="rId74"/>
    <p:sldId id="738" r:id="rId75"/>
    <p:sldId id="739" r:id="rId76"/>
    <p:sldId id="740" r:id="rId77"/>
    <p:sldId id="741" r:id="rId78"/>
    <p:sldId id="625" r:id="rId79"/>
    <p:sldId id="650" r:id="rId80"/>
    <p:sldId id="651" r:id="rId81"/>
    <p:sldId id="652" r:id="rId82"/>
    <p:sldId id="653" r:id="rId83"/>
    <p:sldId id="654" r:id="rId84"/>
    <p:sldId id="655" r:id="rId85"/>
    <p:sldId id="623" r:id="rId86"/>
    <p:sldId id="669" r:id="rId87"/>
    <p:sldId id="670" r:id="rId88"/>
    <p:sldId id="671" r:id="rId89"/>
    <p:sldId id="626" r:id="rId90"/>
    <p:sldId id="665" r:id="rId91"/>
    <p:sldId id="666" r:id="rId92"/>
    <p:sldId id="667" r:id="rId93"/>
    <p:sldId id="624" r:id="rId94"/>
    <p:sldId id="674" r:id="rId95"/>
    <p:sldId id="675" r:id="rId96"/>
    <p:sldId id="676" r:id="rId97"/>
    <p:sldId id="601" r:id="rId98"/>
    <p:sldId id="682" r:id="rId99"/>
    <p:sldId id="683" r:id="rId100"/>
    <p:sldId id="684" r:id="rId101"/>
    <p:sldId id="685" r:id="rId102"/>
    <p:sldId id="686" r:id="rId103"/>
    <p:sldId id="687" r:id="rId104"/>
    <p:sldId id="688" r:id="rId105"/>
    <p:sldId id="627" r:id="rId106"/>
    <p:sldId id="647" r:id="rId107"/>
    <p:sldId id="648" r:id="rId108"/>
    <p:sldId id="649" r:id="rId109"/>
    <p:sldId id="591" r:id="rId110"/>
    <p:sldId id="628" r:id="rId111"/>
    <p:sldId id="742" r:id="rId112"/>
    <p:sldId id="743" r:id="rId113"/>
    <p:sldId id="744" r:id="rId114"/>
    <p:sldId id="745" r:id="rId115"/>
    <p:sldId id="746" r:id="rId116"/>
    <p:sldId id="747" r:id="rId117"/>
    <p:sldId id="748" r:id="rId118"/>
    <p:sldId id="749" r:id="rId119"/>
    <p:sldId id="750" r:id="rId120"/>
    <p:sldId id="751" r:id="rId121"/>
    <p:sldId id="752" r:id="rId122"/>
    <p:sldId id="629" r:id="rId123"/>
    <p:sldId id="656" r:id="rId124"/>
    <p:sldId id="657" r:id="rId125"/>
    <p:sldId id="678" r:id="rId126"/>
    <p:sldId id="679" r:id="rId127"/>
    <p:sldId id="630" r:id="rId128"/>
    <p:sldId id="672" r:id="rId129"/>
    <p:sldId id="673" r:id="rId130"/>
    <p:sldId id="632" r:id="rId131"/>
    <p:sldId id="677" r:id="rId132"/>
    <p:sldId id="592" r:id="rId133"/>
    <p:sldId id="635" r:id="rId134"/>
    <p:sldId id="753" r:id="rId135"/>
    <p:sldId id="754" r:id="rId136"/>
    <p:sldId id="755" r:id="rId137"/>
    <p:sldId id="756" r:id="rId138"/>
    <p:sldId id="757" r:id="rId139"/>
    <p:sldId id="758" r:id="rId140"/>
    <p:sldId id="759" r:id="rId141"/>
    <p:sldId id="761" r:id="rId142"/>
    <p:sldId id="636" r:id="rId143"/>
    <p:sldId id="707" r:id="rId144"/>
    <p:sldId id="711" r:id="rId145"/>
    <p:sldId id="712" r:id="rId146"/>
    <p:sldId id="715" r:id="rId147"/>
    <p:sldId id="716" r:id="rId148"/>
    <p:sldId id="713" r:id="rId149"/>
    <p:sldId id="722" r:id="rId150"/>
    <p:sldId id="723" r:id="rId151"/>
    <p:sldId id="728" r:id="rId152"/>
    <p:sldId id="725" r:id="rId153"/>
    <p:sldId id="724" r:id="rId154"/>
    <p:sldId id="726" r:id="rId155"/>
    <p:sldId id="727" r:id="rId156"/>
    <p:sldId id="729" r:id="rId157"/>
    <p:sldId id="730" r:id="rId158"/>
    <p:sldId id="637" r:id="rId159"/>
    <p:sldId id="770" r:id="rId160"/>
    <p:sldId id="771" r:id="rId161"/>
    <p:sldId id="772" r:id="rId162"/>
    <p:sldId id="773" r:id="rId163"/>
    <p:sldId id="774" r:id="rId164"/>
    <p:sldId id="775" r:id="rId165"/>
    <p:sldId id="776" r:id="rId166"/>
    <p:sldId id="777" r:id="rId167"/>
    <p:sldId id="778" r:id="rId168"/>
    <p:sldId id="779" r:id="rId169"/>
    <p:sldId id="780" r:id="rId170"/>
    <p:sldId id="781" r:id="rId171"/>
    <p:sldId id="782" r:id="rId172"/>
    <p:sldId id="783" r:id="rId173"/>
    <p:sldId id="638" r:id="rId174"/>
    <p:sldId id="807" r:id="rId175"/>
    <p:sldId id="808" r:id="rId176"/>
    <p:sldId id="809" r:id="rId177"/>
    <p:sldId id="810" r:id="rId178"/>
    <p:sldId id="811" r:id="rId179"/>
    <p:sldId id="812" r:id="rId180"/>
    <p:sldId id="813" r:id="rId181"/>
    <p:sldId id="814" r:id="rId182"/>
    <p:sldId id="815" r:id="rId183"/>
    <p:sldId id="816" r:id="rId184"/>
    <p:sldId id="817" r:id="rId185"/>
    <p:sldId id="818" r:id="rId186"/>
    <p:sldId id="819" r:id="rId187"/>
    <p:sldId id="820" r:id="rId188"/>
    <p:sldId id="639" r:id="rId189"/>
    <p:sldId id="798" r:id="rId190"/>
    <p:sldId id="799" r:id="rId191"/>
    <p:sldId id="800" r:id="rId192"/>
    <p:sldId id="801" r:id="rId193"/>
    <p:sldId id="802" r:id="rId194"/>
    <p:sldId id="803" r:id="rId195"/>
    <p:sldId id="804" r:id="rId196"/>
    <p:sldId id="805" r:id="rId197"/>
    <p:sldId id="640" r:id="rId198"/>
    <p:sldId id="784" r:id="rId199"/>
    <p:sldId id="785" r:id="rId200"/>
    <p:sldId id="786" r:id="rId201"/>
    <p:sldId id="787" r:id="rId202"/>
    <p:sldId id="788" r:id="rId203"/>
    <p:sldId id="789" r:id="rId204"/>
    <p:sldId id="790" r:id="rId205"/>
    <p:sldId id="791" r:id="rId206"/>
    <p:sldId id="792" r:id="rId207"/>
    <p:sldId id="793" r:id="rId208"/>
    <p:sldId id="641" r:id="rId209"/>
    <p:sldId id="693" r:id="rId210"/>
    <p:sldId id="694" r:id="rId211"/>
    <p:sldId id="695" r:id="rId212"/>
    <p:sldId id="696" r:id="rId213"/>
    <p:sldId id="697" r:id="rId214"/>
    <p:sldId id="698" r:id="rId215"/>
    <p:sldId id="699" r:id="rId216"/>
    <p:sldId id="700" r:id="rId217"/>
    <p:sldId id="701" r:id="rId218"/>
    <p:sldId id="593" r:id="rId219"/>
    <p:sldId id="643" r:id="rId220"/>
    <p:sldId id="702" r:id="rId221"/>
    <p:sldId id="703" r:id="rId222"/>
    <p:sldId id="704" r:id="rId223"/>
    <p:sldId id="705" r:id="rId224"/>
    <p:sldId id="706" r:id="rId225"/>
    <p:sldId id="644" r:id="rId226"/>
    <p:sldId id="794" r:id="rId227"/>
    <p:sldId id="795" r:id="rId228"/>
    <p:sldId id="646" r:id="rId229"/>
    <p:sldId id="806" r:id="rId230"/>
    <p:sldId id="661" r:id="rId231"/>
    <p:sldId id="662" r:id="rId232"/>
    <p:sldId id="663" r:id="rId233"/>
    <p:sldId id="762" r:id="rId234"/>
    <p:sldId id="764" r:id="rId235"/>
    <p:sldId id="664" r:id="rId236"/>
  </p:sldIdLst>
  <p:sldSz cx="9144000" cy="6858000" type="screen4x3"/>
  <p:notesSz cx="6858000" cy="9144000"/>
  <p:embeddedFontLst>
    <p:embeddedFont>
      <p:font typeface="Calibri Light" pitchFamily="34" charset="0"/>
      <p:regular r:id="rId238"/>
      <p:italic r:id="rId239"/>
    </p:embeddedFont>
    <p:embeddedFont>
      <p:font typeface="나눔스퀘어_ac" pitchFamily="50" charset="-127"/>
      <p:regular r:id="rId240"/>
    </p:embeddedFont>
    <p:embeddedFont>
      <p:font typeface="나눔스퀘어_ac Bold" pitchFamily="50" charset="-127"/>
      <p:bold r:id="rId241"/>
    </p:embeddedFont>
    <p:embeddedFont>
      <p:font typeface="타이포_스톰 B" pitchFamily="18" charset="-127"/>
      <p:regular r:id="rId242"/>
    </p:embeddedFont>
    <p:embeddedFont>
      <p:font typeface="Bahnschrift Light SemiCondensed" pitchFamily="34" charset="0"/>
      <p:regular r:id="rId243"/>
    </p:embeddedFont>
    <p:embeddedFont>
      <p:font typeface="맑은 고딕" pitchFamily="50" charset="-127"/>
      <p:regular r:id="rId244"/>
      <p:bold r:id="rId245"/>
    </p:embeddedFont>
    <p:embeddedFont>
      <p:font typeface="나눔스퀘어_ac ExtraBold" pitchFamily="50" charset="-127"/>
      <p:bold r:id="rId246"/>
    </p:embeddedFont>
    <p:embeddedFont>
      <p:font typeface="Consolas" pitchFamily="49" charset="0"/>
      <p:regular r:id="rId247"/>
      <p:bold r:id="rId248"/>
      <p:italic r:id="rId249"/>
      <p:boldItalic r:id="rId250"/>
    </p:embeddedFont>
    <p:embeddedFont>
      <p:font typeface="Calibri" pitchFamily="34" charset="0"/>
      <p:regular r:id="rId251"/>
      <p:bold r:id="rId252"/>
      <p:italic r:id="rId253"/>
      <p:boldItalic r:id="rId2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E89"/>
    <a:srgbClr val="94C3BB"/>
    <a:srgbClr val="FDBBC1"/>
    <a:srgbClr val="EAEAEA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2" autoAdjust="0"/>
    <p:restoredTop sz="96429" autoAdjust="0"/>
  </p:normalViewPr>
  <p:slideViewPr>
    <p:cSldViewPr snapToGrid="0">
      <p:cViewPr varScale="1">
        <p:scale>
          <a:sx n="112" d="100"/>
          <a:sy n="112" d="100"/>
        </p:scale>
        <p:origin x="-160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97.xml"/><Relationship Id="rId21" Type="http://schemas.openxmlformats.org/officeDocument/2006/relationships/slide" Target="slides/slide1.xml"/><Relationship Id="rId42" Type="http://schemas.openxmlformats.org/officeDocument/2006/relationships/slide" Target="slides/slide22.xml"/><Relationship Id="rId63" Type="http://schemas.openxmlformats.org/officeDocument/2006/relationships/slide" Target="slides/slide43.xml"/><Relationship Id="rId84" Type="http://schemas.openxmlformats.org/officeDocument/2006/relationships/slide" Target="slides/slide64.xml"/><Relationship Id="rId138" Type="http://schemas.openxmlformats.org/officeDocument/2006/relationships/slide" Target="slides/slide118.xml"/><Relationship Id="rId159" Type="http://schemas.openxmlformats.org/officeDocument/2006/relationships/slide" Target="slides/slide139.xml"/><Relationship Id="rId170" Type="http://schemas.openxmlformats.org/officeDocument/2006/relationships/slide" Target="slides/slide150.xml"/><Relationship Id="rId191" Type="http://schemas.openxmlformats.org/officeDocument/2006/relationships/slide" Target="slides/slide171.xml"/><Relationship Id="rId205" Type="http://schemas.openxmlformats.org/officeDocument/2006/relationships/slide" Target="slides/slide185.xml"/><Relationship Id="rId226" Type="http://schemas.openxmlformats.org/officeDocument/2006/relationships/slide" Target="slides/slide206.xml"/><Relationship Id="rId247" Type="http://schemas.openxmlformats.org/officeDocument/2006/relationships/font" Target="fonts/font10.fntdata"/><Relationship Id="rId107" Type="http://schemas.openxmlformats.org/officeDocument/2006/relationships/slide" Target="slides/slide87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2.xml"/><Relationship Id="rId53" Type="http://schemas.openxmlformats.org/officeDocument/2006/relationships/slide" Target="slides/slide33.xml"/><Relationship Id="rId74" Type="http://schemas.openxmlformats.org/officeDocument/2006/relationships/slide" Target="slides/slide54.xml"/><Relationship Id="rId128" Type="http://schemas.openxmlformats.org/officeDocument/2006/relationships/slide" Target="slides/slide108.xml"/><Relationship Id="rId149" Type="http://schemas.openxmlformats.org/officeDocument/2006/relationships/slide" Target="slides/slide129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5.xml"/><Relationship Id="rId160" Type="http://schemas.openxmlformats.org/officeDocument/2006/relationships/slide" Target="slides/slide140.xml"/><Relationship Id="rId181" Type="http://schemas.openxmlformats.org/officeDocument/2006/relationships/slide" Target="slides/slide161.xml"/><Relationship Id="rId216" Type="http://schemas.openxmlformats.org/officeDocument/2006/relationships/slide" Target="slides/slide196.xml"/><Relationship Id="rId237" Type="http://schemas.openxmlformats.org/officeDocument/2006/relationships/notesMaster" Target="notesMasters/notesMaster1.xml"/><Relationship Id="rId258" Type="http://schemas.openxmlformats.org/officeDocument/2006/relationships/tableStyles" Target="tableStyles.xml"/><Relationship Id="rId22" Type="http://schemas.openxmlformats.org/officeDocument/2006/relationships/slide" Target="slides/slide2.xml"/><Relationship Id="rId43" Type="http://schemas.openxmlformats.org/officeDocument/2006/relationships/slide" Target="slides/slide23.xml"/><Relationship Id="rId64" Type="http://schemas.openxmlformats.org/officeDocument/2006/relationships/slide" Target="slides/slide44.xml"/><Relationship Id="rId118" Type="http://schemas.openxmlformats.org/officeDocument/2006/relationships/slide" Target="slides/slide98.xml"/><Relationship Id="rId139" Type="http://schemas.openxmlformats.org/officeDocument/2006/relationships/slide" Target="slides/slide119.xml"/><Relationship Id="rId85" Type="http://schemas.openxmlformats.org/officeDocument/2006/relationships/slide" Target="slides/slide65.xml"/><Relationship Id="rId150" Type="http://schemas.openxmlformats.org/officeDocument/2006/relationships/slide" Target="slides/slide130.xml"/><Relationship Id="rId171" Type="http://schemas.openxmlformats.org/officeDocument/2006/relationships/slide" Target="slides/slide151.xml"/><Relationship Id="rId192" Type="http://schemas.openxmlformats.org/officeDocument/2006/relationships/slide" Target="slides/slide172.xml"/><Relationship Id="rId206" Type="http://schemas.openxmlformats.org/officeDocument/2006/relationships/slide" Target="slides/slide186.xml"/><Relationship Id="rId227" Type="http://schemas.openxmlformats.org/officeDocument/2006/relationships/slide" Target="slides/slide207.xml"/><Relationship Id="rId248" Type="http://schemas.openxmlformats.org/officeDocument/2006/relationships/font" Target="fonts/font11.fntdata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13.xml"/><Relationship Id="rId108" Type="http://schemas.openxmlformats.org/officeDocument/2006/relationships/slide" Target="slides/slide88.xml"/><Relationship Id="rId129" Type="http://schemas.openxmlformats.org/officeDocument/2006/relationships/slide" Target="slides/slide109.xml"/><Relationship Id="rId54" Type="http://schemas.openxmlformats.org/officeDocument/2006/relationships/slide" Target="slides/slide34.xml"/><Relationship Id="rId75" Type="http://schemas.openxmlformats.org/officeDocument/2006/relationships/slide" Target="slides/slide55.xml"/><Relationship Id="rId96" Type="http://schemas.openxmlformats.org/officeDocument/2006/relationships/slide" Target="slides/slide76.xml"/><Relationship Id="rId140" Type="http://schemas.openxmlformats.org/officeDocument/2006/relationships/slide" Target="slides/slide120.xml"/><Relationship Id="rId161" Type="http://schemas.openxmlformats.org/officeDocument/2006/relationships/slide" Target="slides/slide141.xml"/><Relationship Id="rId182" Type="http://schemas.openxmlformats.org/officeDocument/2006/relationships/slide" Target="slides/slide162.xml"/><Relationship Id="rId217" Type="http://schemas.openxmlformats.org/officeDocument/2006/relationships/slide" Target="slides/slide197.xml"/><Relationship Id="rId6" Type="http://schemas.openxmlformats.org/officeDocument/2006/relationships/slideMaster" Target="slideMasters/slideMaster6.xml"/><Relationship Id="rId238" Type="http://schemas.openxmlformats.org/officeDocument/2006/relationships/font" Target="fonts/font1.fntdata"/><Relationship Id="rId23" Type="http://schemas.openxmlformats.org/officeDocument/2006/relationships/slide" Target="slides/slide3.xml"/><Relationship Id="rId119" Type="http://schemas.openxmlformats.org/officeDocument/2006/relationships/slide" Target="slides/slide99.xml"/><Relationship Id="rId44" Type="http://schemas.openxmlformats.org/officeDocument/2006/relationships/slide" Target="slides/slide24.xml"/><Relationship Id="rId65" Type="http://schemas.openxmlformats.org/officeDocument/2006/relationships/slide" Target="slides/slide45.xml"/><Relationship Id="rId86" Type="http://schemas.openxmlformats.org/officeDocument/2006/relationships/slide" Target="slides/slide66.xml"/><Relationship Id="rId130" Type="http://schemas.openxmlformats.org/officeDocument/2006/relationships/slide" Target="slides/slide110.xml"/><Relationship Id="rId151" Type="http://schemas.openxmlformats.org/officeDocument/2006/relationships/slide" Target="slides/slide131.xml"/><Relationship Id="rId172" Type="http://schemas.openxmlformats.org/officeDocument/2006/relationships/slide" Target="slides/slide152.xml"/><Relationship Id="rId193" Type="http://schemas.openxmlformats.org/officeDocument/2006/relationships/slide" Target="slides/slide173.xml"/><Relationship Id="rId207" Type="http://schemas.openxmlformats.org/officeDocument/2006/relationships/slide" Target="slides/slide187.xml"/><Relationship Id="rId228" Type="http://schemas.openxmlformats.org/officeDocument/2006/relationships/slide" Target="slides/slide208.xml"/><Relationship Id="rId249" Type="http://schemas.openxmlformats.org/officeDocument/2006/relationships/font" Target="fonts/font12.fntdata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89.xml"/><Relationship Id="rId34" Type="http://schemas.openxmlformats.org/officeDocument/2006/relationships/slide" Target="slides/slide14.xml"/><Relationship Id="rId55" Type="http://schemas.openxmlformats.org/officeDocument/2006/relationships/slide" Target="slides/slide35.xml"/><Relationship Id="rId76" Type="http://schemas.openxmlformats.org/officeDocument/2006/relationships/slide" Target="slides/slide56.xml"/><Relationship Id="rId97" Type="http://schemas.openxmlformats.org/officeDocument/2006/relationships/slide" Target="slides/slide77.xml"/><Relationship Id="rId120" Type="http://schemas.openxmlformats.org/officeDocument/2006/relationships/slide" Target="slides/slide100.xml"/><Relationship Id="rId141" Type="http://schemas.openxmlformats.org/officeDocument/2006/relationships/slide" Target="slides/slide121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42.xml"/><Relationship Id="rId183" Type="http://schemas.openxmlformats.org/officeDocument/2006/relationships/slide" Target="slides/slide163.xml"/><Relationship Id="rId218" Type="http://schemas.openxmlformats.org/officeDocument/2006/relationships/slide" Target="slides/slide198.xml"/><Relationship Id="rId239" Type="http://schemas.openxmlformats.org/officeDocument/2006/relationships/font" Target="fonts/font2.fntdata"/><Relationship Id="rId250" Type="http://schemas.openxmlformats.org/officeDocument/2006/relationships/font" Target="fonts/font13.fntdata"/><Relationship Id="rId24" Type="http://schemas.openxmlformats.org/officeDocument/2006/relationships/slide" Target="slides/slide4.xml"/><Relationship Id="rId45" Type="http://schemas.openxmlformats.org/officeDocument/2006/relationships/slide" Target="slides/slide25.xml"/><Relationship Id="rId66" Type="http://schemas.openxmlformats.org/officeDocument/2006/relationships/slide" Target="slides/slide46.xml"/><Relationship Id="rId87" Type="http://schemas.openxmlformats.org/officeDocument/2006/relationships/slide" Target="slides/slide67.xml"/><Relationship Id="rId110" Type="http://schemas.openxmlformats.org/officeDocument/2006/relationships/slide" Target="slides/slide90.xml"/><Relationship Id="rId131" Type="http://schemas.openxmlformats.org/officeDocument/2006/relationships/slide" Target="slides/slide111.xml"/><Relationship Id="rId152" Type="http://schemas.openxmlformats.org/officeDocument/2006/relationships/slide" Target="slides/slide132.xml"/><Relationship Id="rId173" Type="http://schemas.openxmlformats.org/officeDocument/2006/relationships/slide" Target="slides/slide153.xml"/><Relationship Id="rId194" Type="http://schemas.openxmlformats.org/officeDocument/2006/relationships/slide" Target="slides/slide174.xml"/><Relationship Id="rId208" Type="http://schemas.openxmlformats.org/officeDocument/2006/relationships/slide" Target="slides/slide188.xml"/><Relationship Id="rId229" Type="http://schemas.openxmlformats.org/officeDocument/2006/relationships/slide" Target="slides/slide209.xml"/><Relationship Id="rId240" Type="http://schemas.openxmlformats.org/officeDocument/2006/relationships/font" Target="fonts/font3.fntdata"/><Relationship Id="rId14" Type="http://schemas.openxmlformats.org/officeDocument/2006/relationships/slideMaster" Target="slideMasters/slideMaster14.xml"/><Relationship Id="rId35" Type="http://schemas.openxmlformats.org/officeDocument/2006/relationships/slide" Target="slides/slide15.xml"/><Relationship Id="rId56" Type="http://schemas.openxmlformats.org/officeDocument/2006/relationships/slide" Target="slides/slide36.xml"/><Relationship Id="rId77" Type="http://schemas.openxmlformats.org/officeDocument/2006/relationships/slide" Target="slides/slide57.xml"/><Relationship Id="rId100" Type="http://schemas.openxmlformats.org/officeDocument/2006/relationships/slide" Target="slides/slide80.xml"/><Relationship Id="rId8" Type="http://schemas.openxmlformats.org/officeDocument/2006/relationships/slideMaster" Target="slideMasters/slideMaster8.xml"/><Relationship Id="rId98" Type="http://schemas.openxmlformats.org/officeDocument/2006/relationships/slide" Target="slides/slide78.xml"/><Relationship Id="rId121" Type="http://schemas.openxmlformats.org/officeDocument/2006/relationships/slide" Target="slides/slide101.xml"/><Relationship Id="rId142" Type="http://schemas.openxmlformats.org/officeDocument/2006/relationships/slide" Target="slides/slide122.xml"/><Relationship Id="rId163" Type="http://schemas.openxmlformats.org/officeDocument/2006/relationships/slide" Target="slides/slide143.xml"/><Relationship Id="rId184" Type="http://schemas.openxmlformats.org/officeDocument/2006/relationships/slide" Target="slides/slide164.xml"/><Relationship Id="rId219" Type="http://schemas.openxmlformats.org/officeDocument/2006/relationships/slide" Target="slides/slide199.xml"/><Relationship Id="rId230" Type="http://schemas.openxmlformats.org/officeDocument/2006/relationships/slide" Target="slides/slide210.xml"/><Relationship Id="rId251" Type="http://schemas.openxmlformats.org/officeDocument/2006/relationships/font" Target="fonts/font14.fntdata"/><Relationship Id="rId25" Type="http://schemas.openxmlformats.org/officeDocument/2006/relationships/slide" Target="slides/slide5.xml"/><Relationship Id="rId46" Type="http://schemas.openxmlformats.org/officeDocument/2006/relationships/slide" Target="slides/slide26.xml"/><Relationship Id="rId67" Type="http://schemas.openxmlformats.org/officeDocument/2006/relationships/slide" Target="slides/slide47.xml"/><Relationship Id="rId88" Type="http://schemas.openxmlformats.org/officeDocument/2006/relationships/slide" Target="slides/slide68.xml"/><Relationship Id="rId111" Type="http://schemas.openxmlformats.org/officeDocument/2006/relationships/slide" Target="slides/slide91.xml"/><Relationship Id="rId132" Type="http://schemas.openxmlformats.org/officeDocument/2006/relationships/slide" Target="slides/slide112.xml"/><Relationship Id="rId153" Type="http://schemas.openxmlformats.org/officeDocument/2006/relationships/slide" Target="slides/slide133.xml"/><Relationship Id="rId174" Type="http://schemas.openxmlformats.org/officeDocument/2006/relationships/slide" Target="slides/slide154.xml"/><Relationship Id="rId195" Type="http://schemas.openxmlformats.org/officeDocument/2006/relationships/slide" Target="slides/slide175.xml"/><Relationship Id="rId209" Type="http://schemas.openxmlformats.org/officeDocument/2006/relationships/slide" Target="slides/slide189.xml"/><Relationship Id="rId220" Type="http://schemas.openxmlformats.org/officeDocument/2006/relationships/slide" Target="slides/slide200.xml"/><Relationship Id="rId241" Type="http://schemas.openxmlformats.org/officeDocument/2006/relationships/font" Target="fonts/font4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6.xml"/><Relationship Id="rId57" Type="http://schemas.openxmlformats.org/officeDocument/2006/relationships/slide" Target="slides/slide37.xml"/><Relationship Id="rId78" Type="http://schemas.openxmlformats.org/officeDocument/2006/relationships/slide" Target="slides/slide58.xml"/><Relationship Id="rId99" Type="http://schemas.openxmlformats.org/officeDocument/2006/relationships/slide" Target="slides/slide79.xml"/><Relationship Id="rId101" Type="http://schemas.openxmlformats.org/officeDocument/2006/relationships/slide" Target="slides/slide81.xml"/><Relationship Id="rId122" Type="http://schemas.openxmlformats.org/officeDocument/2006/relationships/slide" Target="slides/slide102.xml"/><Relationship Id="rId143" Type="http://schemas.openxmlformats.org/officeDocument/2006/relationships/slide" Target="slides/slide123.xml"/><Relationship Id="rId164" Type="http://schemas.openxmlformats.org/officeDocument/2006/relationships/slide" Target="slides/slide144.xml"/><Relationship Id="rId185" Type="http://schemas.openxmlformats.org/officeDocument/2006/relationships/slide" Target="slides/slide165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90.xml"/><Relationship Id="rId26" Type="http://schemas.openxmlformats.org/officeDocument/2006/relationships/slide" Target="slides/slide6.xml"/><Relationship Id="rId231" Type="http://schemas.openxmlformats.org/officeDocument/2006/relationships/slide" Target="slides/slide211.xml"/><Relationship Id="rId252" Type="http://schemas.openxmlformats.org/officeDocument/2006/relationships/font" Target="fonts/font15.fntdata"/><Relationship Id="rId47" Type="http://schemas.openxmlformats.org/officeDocument/2006/relationships/slide" Target="slides/slide27.xml"/><Relationship Id="rId68" Type="http://schemas.openxmlformats.org/officeDocument/2006/relationships/slide" Target="slides/slide48.xml"/><Relationship Id="rId89" Type="http://schemas.openxmlformats.org/officeDocument/2006/relationships/slide" Target="slides/slide69.xml"/><Relationship Id="rId112" Type="http://schemas.openxmlformats.org/officeDocument/2006/relationships/slide" Target="slides/slide92.xml"/><Relationship Id="rId133" Type="http://schemas.openxmlformats.org/officeDocument/2006/relationships/slide" Target="slides/slide113.xml"/><Relationship Id="rId154" Type="http://schemas.openxmlformats.org/officeDocument/2006/relationships/slide" Target="slides/slide134.xml"/><Relationship Id="rId175" Type="http://schemas.openxmlformats.org/officeDocument/2006/relationships/slide" Target="slides/slide155.xml"/><Relationship Id="rId196" Type="http://schemas.openxmlformats.org/officeDocument/2006/relationships/slide" Target="slides/slide176.xml"/><Relationship Id="rId200" Type="http://schemas.openxmlformats.org/officeDocument/2006/relationships/slide" Target="slides/slide180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1.xml"/><Relationship Id="rId242" Type="http://schemas.openxmlformats.org/officeDocument/2006/relationships/font" Target="fonts/font5.fntdata"/><Relationship Id="rId37" Type="http://schemas.openxmlformats.org/officeDocument/2006/relationships/slide" Target="slides/slide17.xml"/><Relationship Id="rId58" Type="http://schemas.openxmlformats.org/officeDocument/2006/relationships/slide" Target="slides/slide38.xml"/><Relationship Id="rId79" Type="http://schemas.openxmlformats.org/officeDocument/2006/relationships/slide" Target="slides/slide59.xml"/><Relationship Id="rId102" Type="http://schemas.openxmlformats.org/officeDocument/2006/relationships/slide" Target="slides/slide82.xml"/><Relationship Id="rId123" Type="http://schemas.openxmlformats.org/officeDocument/2006/relationships/slide" Target="slides/slide103.xml"/><Relationship Id="rId144" Type="http://schemas.openxmlformats.org/officeDocument/2006/relationships/slide" Target="slides/slide124.xml"/><Relationship Id="rId90" Type="http://schemas.openxmlformats.org/officeDocument/2006/relationships/slide" Target="slides/slide70.xml"/><Relationship Id="rId165" Type="http://schemas.openxmlformats.org/officeDocument/2006/relationships/slide" Target="slides/slide145.xml"/><Relationship Id="rId186" Type="http://schemas.openxmlformats.org/officeDocument/2006/relationships/slide" Target="slides/slide166.xml"/><Relationship Id="rId211" Type="http://schemas.openxmlformats.org/officeDocument/2006/relationships/slide" Target="slides/slide191.xml"/><Relationship Id="rId232" Type="http://schemas.openxmlformats.org/officeDocument/2006/relationships/slide" Target="slides/slide212.xml"/><Relationship Id="rId253" Type="http://schemas.openxmlformats.org/officeDocument/2006/relationships/font" Target="fonts/font16.fntdata"/><Relationship Id="rId27" Type="http://schemas.openxmlformats.org/officeDocument/2006/relationships/slide" Target="slides/slide7.xml"/><Relationship Id="rId48" Type="http://schemas.openxmlformats.org/officeDocument/2006/relationships/slide" Target="slides/slide28.xml"/><Relationship Id="rId69" Type="http://schemas.openxmlformats.org/officeDocument/2006/relationships/slide" Target="slides/slide49.xml"/><Relationship Id="rId113" Type="http://schemas.openxmlformats.org/officeDocument/2006/relationships/slide" Target="slides/slide93.xml"/><Relationship Id="rId134" Type="http://schemas.openxmlformats.org/officeDocument/2006/relationships/slide" Target="slides/slide114.xml"/><Relationship Id="rId80" Type="http://schemas.openxmlformats.org/officeDocument/2006/relationships/slide" Target="slides/slide60.xml"/><Relationship Id="rId155" Type="http://schemas.openxmlformats.org/officeDocument/2006/relationships/slide" Target="slides/slide135.xml"/><Relationship Id="rId176" Type="http://schemas.openxmlformats.org/officeDocument/2006/relationships/slide" Target="slides/slide156.xml"/><Relationship Id="rId197" Type="http://schemas.openxmlformats.org/officeDocument/2006/relationships/slide" Target="slides/slide177.xml"/><Relationship Id="rId201" Type="http://schemas.openxmlformats.org/officeDocument/2006/relationships/slide" Target="slides/slide181.xml"/><Relationship Id="rId222" Type="http://schemas.openxmlformats.org/officeDocument/2006/relationships/slide" Target="slides/slide202.xml"/><Relationship Id="rId243" Type="http://schemas.openxmlformats.org/officeDocument/2006/relationships/font" Target="fonts/font6.fntdata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18.xml"/><Relationship Id="rId59" Type="http://schemas.openxmlformats.org/officeDocument/2006/relationships/slide" Target="slides/slide39.xml"/><Relationship Id="rId103" Type="http://schemas.openxmlformats.org/officeDocument/2006/relationships/slide" Target="slides/slide83.xml"/><Relationship Id="rId124" Type="http://schemas.openxmlformats.org/officeDocument/2006/relationships/slide" Target="slides/slide104.xml"/><Relationship Id="rId70" Type="http://schemas.openxmlformats.org/officeDocument/2006/relationships/slide" Target="slides/slide50.xml"/><Relationship Id="rId91" Type="http://schemas.openxmlformats.org/officeDocument/2006/relationships/slide" Target="slides/slide71.xml"/><Relationship Id="rId145" Type="http://schemas.openxmlformats.org/officeDocument/2006/relationships/slide" Target="slides/slide125.xml"/><Relationship Id="rId166" Type="http://schemas.openxmlformats.org/officeDocument/2006/relationships/slide" Target="slides/slide146.xml"/><Relationship Id="rId187" Type="http://schemas.openxmlformats.org/officeDocument/2006/relationships/slide" Target="slides/slide16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192.xml"/><Relationship Id="rId233" Type="http://schemas.openxmlformats.org/officeDocument/2006/relationships/slide" Target="slides/slide213.xml"/><Relationship Id="rId254" Type="http://schemas.openxmlformats.org/officeDocument/2006/relationships/font" Target="fonts/font17.fntdata"/><Relationship Id="rId28" Type="http://schemas.openxmlformats.org/officeDocument/2006/relationships/slide" Target="slides/slide8.xml"/><Relationship Id="rId49" Type="http://schemas.openxmlformats.org/officeDocument/2006/relationships/slide" Target="slides/slide29.xml"/><Relationship Id="rId114" Type="http://schemas.openxmlformats.org/officeDocument/2006/relationships/slide" Target="slides/slide94.xml"/><Relationship Id="rId60" Type="http://schemas.openxmlformats.org/officeDocument/2006/relationships/slide" Target="slides/slide40.xml"/><Relationship Id="rId81" Type="http://schemas.openxmlformats.org/officeDocument/2006/relationships/slide" Target="slides/slide61.xml"/><Relationship Id="rId135" Type="http://schemas.openxmlformats.org/officeDocument/2006/relationships/slide" Target="slides/slide115.xml"/><Relationship Id="rId156" Type="http://schemas.openxmlformats.org/officeDocument/2006/relationships/slide" Target="slides/slide136.xml"/><Relationship Id="rId177" Type="http://schemas.openxmlformats.org/officeDocument/2006/relationships/slide" Target="slides/slide157.xml"/><Relationship Id="rId198" Type="http://schemas.openxmlformats.org/officeDocument/2006/relationships/slide" Target="slides/slide178.xml"/><Relationship Id="rId202" Type="http://schemas.openxmlformats.org/officeDocument/2006/relationships/slide" Target="slides/slide182.xml"/><Relationship Id="rId223" Type="http://schemas.openxmlformats.org/officeDocument/2006/relationships/slide" Target="slides/slide203.xml"/><Relationship Id="rId244" Type="http://schemas.openxmlformats.org/officeDocument/2006/relationships/font" Target="fonts/font7.fntdata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9.xml"/><Relationship Id="rId50" Type="http://schemas.openxmlformats.org/officeDocument/2006/relationships/slide" Target="slides/slide30.xml"/><Relationship Id="rId104" Type="http://schemas.openxmlformats.org/officeDocument/2006/relationships/slide" Target="slides/slide84.xml"/><Relationship Id="rId125" Type="http://schemas.openxmlformats.org/officeDocument/2006/relationships/slide" Target="slides/slide105.xml"/><Relationship Id="rId146" Type="http://schemas.openxmlformats.org/officeDocument/2006/relationships/slide" Target="slides/slide126.xml"/><Relationship Id="rId167" Type="http://schemas.openxmlformats.org/officeDocument/2006/relationships/slide" Target="slides/slide147.xml"/><Relationship Id="rId188" Type="http://schemas.openxmlformats.org/officeDocument/2006/relationships/slide" Target="slides/slide168.xml"/><Relationship Id="rId71" Type="http://schemas.openxmlformats.org/officeDocument/2006/relationships/slide" Target="slides/slide51.xml"/><Relationship Id="rId92" Type="http://schemas.openxmlformats.org/officeDocument/2006/relationships/slide" Target="slides/slide72.xml"/><Relationship Id="rId213" Type="http://schemas.openxmlformats.org/officeDocument/2006/relationships/slide" Target="slides/slide193.xml"/><Relationship Id="rId234" Type="http://schemas.openxmlformats.org/officeDocument/2006/relationships/slide" Target="slides/slide21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9.xml"/><Relationship Id="rId255" Type="http://schemas.openxmlformats.org/officeDocument/2006/relationships/presProps" Target="presProps.xml"/><Relationship Id="rId40" Type="http://schemas.openxmlformats.org/officeDocument/2006/relationships/slide" Target="slides/slide20.xml"/><Relationship Id="rId115" Type="http://schemas.openxmlformats.org/officeDocument/2006/relationships/slide" Target="slides/slide95.xml"/><Relationship Id="rId136" Type="http://schemas.openxmlformats.org/officeDocument/2006/relationships/slide" Target="slides/slide116.xml"/><Relationship Id="rId157" Type="http://schemas.openxmlformats.org/officeDocument/2006/relationships/slide" Target="slides/slide137.xml"/><Relationship Id="rId178" Type="http://schemas.openxmlformats.org/officeDocument/2006/relationships/slide" Target="slides/slide158.xml"/><Relationship Id="rId61" Type="http://schemas.openxmlformats.org/officeDocument/2006/relationships/slide" Target="slides/slide41.xml"/><Relationship Id="rId82" Type="http://schemas.openxmlformats.org/officeDocument/2006/relationships/slide" Target="slides/slide62.xml"/><Relationship Id="rId199" Type="http://schemas.openxmlformats.org/officeDocument/2006/relationships/slide" Target="slides/slide179.xml"/><Relationship Id="rId203" Type="http://schemas.openxmlformats.org/officeDocument/2006/relationships/slide" Target="slides/slide183.xml"/><Relationship Id="rId19" Type="http://schemas.openxmlformats.org/officeDocument/2006/relationships/slideMaster" Target="slideMasters/slideMaster19.xml"/><Relationship Id="rId224" Type="http://schemas.openxmlformats.org/officeDocument/2006/relationships/slide" Target="slides/slide204.xml"/><Relationship Id="rId245" Type="http://schemas.openxmlformats.org/officeDocument/2006/relationships/font" Target="fonts/font8.fntdata"/><Relationship Id="rId30" Type="http://schemas.openxmlformats.org/officeDocument/2006/relationships/slide" Target="slides/slide10.xml"/><Relationship Id="rId105" Type="http://schemas.openxmlformats.org/officeDocument/2006/relationships/slide" Target="slides/slide85.xml"/><Relationship Id="rId126" Type="http://schemas.openxmlformats.org/officeDocument/2006/relationships/slide" Target="slides/slide106.xml"/><Relationship Id="rId147" Type="http://schemas.openxmlformats.org/officeDocument/2006/relationships/slide" Target="slides/slide127.xml"/><Relationship Id="rId168" Type="http://schemas.openxmlformats.org/officeDocument/2006/relationships/slide" Target="slides/slide148.xml"/><Relationship Id="rId51" Type="http://schemas.openxmlformats.org/officeDocument/2006/relationships/slide" Target="slides/slide31.xml"/><Relationship Id="rId72" Type="http://schemas.openxmlformats.org/officeDocument/2006/relationships/slide" Target="slides/slide52.xml"/><Relationship Id="rId93" Type="http://schemas.openxmlformats.org/officeDocument/2006/relationships/slide" Target="slides/slide73.xml"/><Relationship Id="rId189" Type="http://schemas.openxmlformats.org/officeDocument/2006/relationships/slide" Target="slides/slide169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4.xml"/><Relationship Id="rId235" Type="http://schemas.openxmlformats.org/officeDocument/2006/relationships/slide" Target="slides/slide215.xml"/><Relationship Id="rId256" Type="http://schemas.openxmlformats.org/officeDocument/2006/relationships/viewProps" Target="viewProps.xml"/><Relationship Id="rId116" Type="http://schemas.openxmlformats.org/officeDocument/2006/relationships/slide" Target="slides/slide96.xml"/><Relationship Id="rId137" Type="http://schemas.openxmlformats.org/officeDocument/2006/relationships/slide" Target="slides/slide117.xml"/><Relationship Id="rId158" Type="http://schemas.openxmlformats.org/officeDocument/2006/relationships/slide" Target="slides/slide138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1.xml"/><Relationship Id="rId62" Type="http://schemas.openxmlformats.org/officeDocument/2006/relationships/slide" Target="slides/slide42.xml"/><Relationship Id="rId83" Type="http://schemas.openxmlformats.org/officeDocument/2006/relationships/slide" Target="slides/slide63.xml"/><Relationship Id="rId179" Type="http://schemas.openxmlformats.org/officeDocument/2006/relationships/slide" Target="slides/slide159.xml"/><Relationship Id="rId190" Type="http://schemas.openxmlformats.org/officeDocument/2006/relationships/slide" Target="slides/slide170.xml"/><Relationship Id="rId204" Type="http://schemas.openxmlformats.org/officeDocument/2006/relationships/slide" Target="slides/slide184.xml"/><Relationship Id="rId225" Type="http://schemas.openxmlformats.org/officeDocument/2006/relationships/slide" Target="slides/slide205.xml"/><Relationship Id="rId246" Type="http://schemas.openxmlformats.org/officeDocument/2006/relationships/font" Target="fonts/font9.fntdata"/><Relationship Id="rId106" Type="http://schemas.openxmlformats.org/officeDocument/2006/relationships/slide" Target="slides/slide86.xml"/><Relationship Id="rId127" Type="http://schemas.openxmlformats.org/officeDocument/2006/relationships/slide" Target="slides/slide10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1.xml"/><Relationship Id="rId52" Type="http://schemas.openxmlformats.org/officeDocument/2006/relationships/slide" Target="slides/slide32.xml"/><Relationship Id="rId73" Type="http://schemas.openxmlformats.org/officeDocument/2006/relationships/slide" Target="slides/slide53.xml"/><Relationship Id="rId94" Type="http://schemas.openxmlformats.org/officeDocument/2006/relationships/slide" Target="slides/slide74.xml"/><Relationship Id="rId148" Type="http://schemas.openxmlformats.org/officeDocument/2006/relationships/slide" Target="slides/slide128.xml"/><Relationship Id="rId169" Type="http://schemas.openxmlformats.org/officeDocument/2006/relationships/slide" Target="slides/slide149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60.xml"/><Relationship Id="rId215" Type="http://schemas.openxmlformats.org/officeDocument/2006/relationships/slide" Target="slides/slide195.xml"/><Relationship Id="rId236" Type="http://schemas.openxmlformats.org/officeDocument/2006/relationships/slide" Target="slides/slide216.xml"/><Relationship Id="rId25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72940-44EF-4FB7-AB25-A5F13213BF8F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9E92-FDD1-4DC3-860A-956C9F2D4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9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관리자라면 </a:t>
            </a:r>
            <a:r>
              <a:rPr lang="ko-KR" altLang="en-US" dirty="0" err="1" smtClean="0"/>
              <a:t>이런것들은</a:t>
            </a:r>
            <a:r>
              <a:rPr lang="ko-KR" altLang="en-US" dirty="0" smtClean="0"/>
              <a:t> 알고 있어야 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995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162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83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14281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40998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04424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78383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902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9047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53987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64225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82770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4966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67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69757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60161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3833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75250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25136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25061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34055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51492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28328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30189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63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6808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03571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12700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68122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33306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15239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8550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67201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57629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54709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12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22315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62989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52901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25321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97054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85724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81457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81985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73848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87680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56852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3357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13652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29631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0456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33328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8525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06865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70359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35033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570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0654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07097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6366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14550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37530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15601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0815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88051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62846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98174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8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94876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2800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64837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9944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83240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48673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21451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59428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83809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95827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00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86588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88403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10340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28491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2555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15867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6673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61359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117085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12603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444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15566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52145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56272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73784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6920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7139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38680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04510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72639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40747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727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0444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20636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48647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144573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99732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75127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486899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053837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37570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72631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927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412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872413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4216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134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2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60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056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604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9459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8934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609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1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0384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1621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926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373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1709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3149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1476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8144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9219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1156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401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359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2150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2175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8501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7492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2291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034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1814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264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8140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0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0763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8028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0718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686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5642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918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5670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5710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2822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0513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53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376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684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0037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7498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772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9677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8540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850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3629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6117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055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2996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894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2011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08129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78134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397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1744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5901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679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5404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383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22086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0014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361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7862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87034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8987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183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61263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35088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08755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00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9553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22153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05158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64693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3767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5566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30802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08253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82242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04567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4"/>
            <a:ext cx="9144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3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7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582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650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37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301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12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02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135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90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19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2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12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88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73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74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04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91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66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jp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jp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jp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9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9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9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9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91.xml"/><Relationship Id="rId4" Type="http://schemas.openxmlformats.org/officeDocument/2006/relationships/image" Target="../media/image11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9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9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91.xml"/><Relationship Id="rId4" Type="http://schemas.openxmlformats.org/officeDocument/2006/relationships/image" Target="../media/image11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91.xml"/><Relationship Id="rId4" Type="http://schemas.openxmlformats.org/officeDocument/2006/relationships/image" Target="../media/image12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9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9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91.xml"/><Relationship Id="rId4" Type="http://schemas.openxmlformats.org/officeDocument/2006/relationships/image" Target="../media/image12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9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91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6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9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6.PNG"/><Relationship Id="rId7" Type="http://schemas.openxmlformats.org/officeDocument/2006/relationships/image" Target="../media/image143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0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5" Type="http://schemas.openxmlformats.org/officeDocument/2006/relationships/image" Target="../media/image156.PNG"/><Relationship Id="rId4" Type="http://schemas.openxmlformats.org/officeDocument/2006/relationships/image" Target="../media/image159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6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0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5.jpe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6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0.jpe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1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5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3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8.png"/><Relationship Id="rId4" Type="http://schemas.openxmlformats.org/officeDocument/2006/relationships/image" Target="../media/image21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0.png"/><Relationship Id="rId4" Type="http://schemas.openxmlformats.org/officeDocument/2006/relationships/image" Target="../media/image213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13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91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91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1.jpeg"/><Relationship Id="rId5" Type="http://schemas.openxmlformats.org/officeDocument/2006/relationships/image" Target="../media/image240.jpeg"/><Relationship Id="rId4" Type="http://schemas.openxmlformats.org/officeDocument/2006/relationships/image" Target="../media/image239.jpe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4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4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4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14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69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5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03762" y="1780734"/>
            <a:ext cx="1808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5400" b="1" spc="225" dirty="0" smtClean="0">
                <a:solidFill>
                  <a:srgbClr val="30302A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endParaRPr lang="ko-KR" altLang="en-US" sz="4800" b="1" spc="225" dirty="0">
              <a:solidFill>
                <a:srgbClr val="30302A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5020" y="1266937"/>
            <a:ext cx="1745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FINAL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600" b="1" dirty="0">
                <a:ln w="22225">
                  <a:noFill/>
                </a:ln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5115697"/>
            <a:ext cx="9144000" cy="17423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38"/>
          <a:stretch/>
        </p:blipFill>
        <p:spPr>
          <a:xfrm>
            <a:off x="16476" y="3689589"/>
            <a:ext cx="9183081" cy="1968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7075" y="5748866"/>
            <a:ext cx="3821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이준석       이연학       유재인       김하나       김진수       김형규       전현규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9144000" cy="5902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1664" y="2460535"/>
            <a:ext cx="1912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</a:t>
            </a:r>
            <a:r>
              <a:rPr lang="en-US" altLang="ko-KR" sz="10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roject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0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anagement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0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ystem</a:t>
            </a:r>
            <a:endParaRPr lang="ko-KR" altLang="en-US" sz="1000" i="1" dirty="0">
              <a:solidFill>
                <a:prstClr val="black">
                  <a:lumMod val="75000"/>
                  <a:lumOff val="2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04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90615" y="1362741"/>
            <a:ext cx="8962769" cy="4593216"/>
            <a:chOff x="90615" y="1362741"/>
            <a:chExt cx="8040131" cy="407423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r="10434"/>
            <a:stretch/>
          </p:blipFill>
          <p:spPr>
            <a:xfrm>
              <a:off x="90615" y="1779372"/>
              <a:ext cx="8040131" cy="365760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r="10526"/>
            <a:stretch/>
          </p:blipFill>
          <p:spPr>
            <a:xfrm>
              <a:off x="90616" y="1362741"/>
              <a:ext cx="8031892" cy="445951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26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개인 정보 확인 팝업 화면</a:t>
            </a: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비밀번호 입력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54217" y="2736385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39771" y="3688212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39771" y="4523777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39771" y="5075253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확인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38053" y="3372513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3" y="420879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383603" y="1030413"/>
            <a:ext cx="2694495" cy="430887"/>
            <a:chOff x="6383603" y="999325"/>
            <a:chExt cx="2694495" cy="430887"/>
          </a:xfrm>
        </p:grpSpPr>
        <p:sp>
          <p:nvSpPr>
            <p:cNvPr id="2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80356" y="1578759"/>
            <a:ext cx="2694495" cy="769441"/>
            <a:chOff x="6383603" y="999325"/>
            <a:chExt cx="2694495" cy="769441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6" y="3604998"/>
            <a:ext cx="2694495" cy="600164"/>
            <a:chOff x="6383603" y="999325"/>
            <a:chExt cx="2694495" cy="600164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팝업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89400"/>
            <a:ext cx="2694495" cy="769441"/>
            <a:chOff x="6383603" y="999325"/>
            <a:chExt cx="2694495" cy="769441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16"/>
          <p:cNvSpPr/>
          <p:nvPr/>
        </p:nvSpPr>
        <p:spPr>
          <a:xfrm>
            <a:off x="3864033" y="282443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864033" y="45957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0" name="직사각형 16"/>
          <p:cNvSpPr/>
          <p:nvPr/>
        </p:nvSpPr>
        <p:spPr>
          <a:xfrm>
            <a:off x="3864033" y="514722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64033" y="376018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915577" y="1351236"/>
            <a:ext cx="2249211" cy="123632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138238" y="1508446"/>
            <a:ext cx="1803888" cy="389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138238" y="1976971"/>
            <a:ext cx="799422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개인정보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007776" y="1976971"/>
            <a:ext cx="934350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0" y="68190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 </a:t>
            </a:r>
            <a:r>
              <a:rPr lang="ko-KR" altLang="en-US" sz="1100" dirty="0">
                <a:solidFill>
                  <a:prstClr val="black"/>
                </a:solidFill>
              </a:rPr>
              <a:t>개인정보 확인 및 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371519" y="1047965"/>
            <a:ext cx="2777237" cy="562542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3214048" y="1047965"/>
            <a:ext cx="2777237" cy="5625426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965585" y="1298255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7468" y="29024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37468" y="370904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27284" y="258679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27284" y="339405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37468" y="2110925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27284" y="179522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37468" y="4505430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27284" y="4190445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31923" y="528551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0209" y="497052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27284" y="60777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25570" y="576280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563283" y="4189477"/>
            <a:ext cx="2013310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392412" y="1851927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en-US" altLang="ko-KR" sz="1100" dirty="0" smtClean="0">
                <a:solidFill>
                  <a:prstClr val="black"/>
                </a:solidFill>
              </a:rPr>
              <a:t>*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399162" y="153694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398522" y="2352662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395012" y="3477566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출력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401762" y="3162581"/>
            <a:ext cx="132537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653660" y="2828923"/>
            <a:ext cx="12048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일치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6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 팝업 화면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화면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377111" y="2255737"/>
            <a:ext cx="2694495" cy="769441"/>
            <a:chOff x="6383603" y="999325"/>
            <a:chExt cx="2694495" cy="769441"/>
          </a:xfrm>
        </p:grpSpPr>
        <p:sp>
          <p:nvSpPr>
            <p:cNvPr id="7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*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일치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일치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377111" y="3266378"/>
            <a:ext cx="2694495" cy="769441"/>
            <a:chOff x="6383603" y="999325"/>
            <a:chExt cx="2694495" cy="769441"/>
          </a:xfrm>
        </p:grpSpPr>
        <p:sp>
          <p:nvSpPr>
            <p:cNvPr id="7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입력된 정보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수정은 새로운 내용 입력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380358" y="1540833"/>
            <a:ext cx="2694495" cy="600164"/>
            <a:chOff x="6383603" y="999325"/>
            <a:chExt cx="2694495" cy="600164"/>
          </a:xfrm>
        </p:grpSpPr>
        <p:sp>
          <p:nvSpPr>
            <p:cNvPr id="7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출력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전화번호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6379693" y="4253194"/>
            <a:ext cx="2694495" cy="430887"/>
            <a:chOff x="6383603" y="999325"/>
            <a:chExt cx="2694495" cy="430887"/>
          </a:xfrm>
        </p:grpSpPr>
        <p:sp>
          <p:nvSpPr>
            <p:cNvPr id="8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 수정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84" name="직사각형 16"/>
          <p:cNvSpPr/>
          <p:nvPr/>
        </p:nvSpPr>
        <p:spPr>
          <a:xfrm>
            <a:off x="2313669" y="139260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5" name="직사각형 16"/>
          <p:cNvSpPr/>
          <p:nvPr/>
        </p:nvSpPr>
        <p:spPr>
          <a:xfrm>
            <a:off x="1603156" y="17831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6" name="직사각형 16"/>
          <p:cNvSpPr/>
          <p:nvPr/>
        </p:nvSpPr>
        <p:spPr>
          <a:xfrm>
            <a:off x="4465833" y="15072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7" name="직사각형 16"/>
          <p:cNvSpPr/>
          <p:nvPr/>
        </p:nvSpPr>
        <p:spPr>
          <a:xfrm>
            <a:off x="4958915" y="31568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5095747" y="42699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-3266" y="67096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74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참여인원의 기본정보 및 로그인 </a:t>
            </a:r>
            <a:r>
              <a:rPr lang="ko-KR" altLang="en-US" sz="1100" dirty="0" smtClean="0">
                <a:solidFill>
                  <a:prstClr val="black"/>
                </a:solidFill>
              </a:rPr>
              <a:t>여부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864588"/>
              </p:ext>
            </p:extLst>
          </p:nvPr>
        </p:nvGraphicFramePr>
        <p:xfrm>
          <a:off x="1812904" y="2684960"/>
          <a:ext cx="2445828" cy="42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457"/>
                <a:gridCol w="611457"/>
                <a:gridCol w="611457"/>
                <a:gridCol w="611457"/>
              </a:tblGrid>
              <a:tr h="427145">
                <a:tc>
                  <a:txBody>
                    <a:bodyPr/>
                    <a:lstStyle/>
                    <a:p>
                      <a:pPr algn="ctr" latinLnBrk="1"/>
                      <a:endParaRPr lang="en-US" altLang="ko-KR" sz="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직책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1815151" y="3598443"/>
          <a:ext cx="2443580" cy="2833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895"/>
                <a:gridCol w="610895"/>
                <a:gridCol w="610895"/>
                <a:gridCol w="610895"/>
              </a:tblGrid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269947" y="3206292"/>
            <a:ext cx="1113576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34162" y="3206292"/>
            <a:ext cx="724570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380359" y="1000224"/>
            <a:ext cx="2694495" cy="430887"/>
            <a:chOff x="6383603" y="999325"/>
            <a:chExt cx="2694495" cy="430887"/>
          </a:xfrm>
        </p:grpSpPr>
        <p:sp>
          <p:nvSpPr>
            <p:cNvPr id="3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표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컬럼</a:t>
              </a:r>
              <a:r>
                <a:rPr lang="ko-KR" altLang="en-US" sz="1100" dirty="0" err="1">
                  <a:solidFill>
                    <a:prstClr val="black"/>
                  </a:solidFill>
                </a:rPr>
                <a:t>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80359" y="1558292"/>
            <a:ext cx="2694495" cy="769441"/>
            <a:chOff x="6383603" y="999325"/>
            <a:chExt cx="2694495" cy="769441"/>
          </a:xfrm>
        </p:grpSpPr>
        <p:sp>
          <p:nvSpPr>
            <p:cNvPr id="3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검색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일치하는 정보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416554" y="2609026"/>
            <a:ext cx="2694495" cy="600164"/>
            <a:chOff x="6383603" y="999325"/>
            <a:chExt cx="2694495" cy="600164"/>
          </a:xfrm>
        </p:grpSpPr>
        <p:sp>
          <p:nvSpPr>
            <p:cNvPr id="4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리스트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 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    리스트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1915577" y="1351236"/>
            <a:ext cx="2249211" cy="123632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138238" y="1508446"/>
            <a:ext cx="1803888" cy="389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138238" y="1976971"/>
            <a:ext cx="799422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개인정보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007776" y="1976971"/>
            <a:ext cx="934350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1653869" y="27576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1" name="직사각형 16"/>
          <p:cNvSpPr/>
          <p:nvPr/>
        </p:nvSpPr>
        <p:spPr>
          <a:xfrm>
            <a:off x="1877203" y="32435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2" name="직사각형 16"/>
          <p:cNvSpPr/>
          <p:nvPr/>
        </p:nvSpPr>
        <p:spPr>
          <a:xfrm>
            <a:off x="1933590" y="414185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-3268" y="67096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참여인원</a:t>
            </a:r>
          </a:p>
        </p:txBody>
      </p:sp>
    </p:spTree>
    <p:extLst>
      <p:ext uri="{BB962C8B-B14F-4D97-AF65-F5344CB8AC3E}">
        <p14:creationId xmlns:p14="http://schemas.microsoft.com/office/powerpoint/2010/main" val="26268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98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공지사항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280824" y="194187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645363" y="3555752"/>
            <a:ext cx="2785743" cy="2286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645363" y="404958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645363" y="454448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383603" y="1709696"/>
            <a:ext cx="2828821" cy="820228"/>
            <a:chOff x="6383603" y="1338762"/>
            <a:chExt cx="2828821" cy="820228"/>
          </a:xfrm>
        </p:grpSpPr>
        <p:sp>
          <p:nvSpPr>
            <p:cNvPr id="10" name="직사각형 16"/>
            <p:cNvSpPr/>
            <p:nvPr/>
          </p:nvSpPr>
          <p:spPr>
            <a:xfrm>
              <a:off x="6383603" y="13412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3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387720" y="1694016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BAE4291C-03B8-4E55-B8AB-AFC512F36275}"/>
                </a:ext>
              </a:extLst>
            </p:cNvPr>
            <p:cNvSpPr txBox="1"/>
            <p:nvPr/>
          </p:nvSpPr>
          <p:spPr>
            <a:xfrm>
              <a:off x="6692144" y="1338762"/>
              <a:ext cx="2520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 smtClean="0">
                  <a:solidFill>
                    <a:prstClr val="black"/>
                  </a:solidFill>
                </a:rPr>
                <a:t>리사이클러뷰를</a:t>
              </a:r>
              <a:r>
                <a:rPr lang="ko-KR" altLang="en-US" sz="1050" dirty="0" smtClean="0">
                  <a:solidFill>
                    <a:prstClr val="black"/>
                  </a:solidFill>
                </a:rPr>
                <a:t> 이용한 리스트 </a:t>
              </a:r>
              <a:endParaRPr lang="en-US" altLang="ko-KR" sz="1050" dirty="0">
                <a:solidFill>
                  <a:prstClr val="black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BAE4291C-03B8-4E55-B8AB-AFC512F36275}"/>
                </a:ext>
              </a:extLst>
            </p:cNvPr>
            <p:cNvSpPr txBox="1"/>
            <p:nvPr/>
          </p:nvSpPr>
          <p:spPr>
            <a:xfrm>
              <a:off x="6657268" y="1662700"/>
              <a:ext cx="2520280" cy="49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 err="1" smtClean="0">
                  <a:solidFill>
                    <a:prstClr val="black"/>
                  </a:solidFill>
                </a:rPr>
                <a:t>글작성버튼</a:t>
              </a:r>
              <a:endParaRPr lang="en-US" altLang="ko-KR" sz="1050" dirty="0">
                <a:solidFill>
                  <a:prstClr val="black"/>
                </a:solidFill>
              </a:endParaRPr>
            </a:p>
            <a:p>
              <a:endParaRPr lang="en-US" altLang="ko-KR" sz="1050" dirty="0">
                <a:solidFill>
                  <a:prstClr val="black"/>
                </a:solidFill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6383602" y="9760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72015" y="973578"/>
            <a:ext cx="252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공지사항</a:t>
            </a:r>
            <a:r>
              <a:rPr lang="en-US" altLang="ko-KR" sz="1050" dirty="0" smtClean="0">
                <a:solidFill>
                  <a:prstClr val="black"/>
                </a:solidFill>
              </a:rPr>
              <a:t>/</a:t>
            </a:r>
            <a:r>
              <a:rPr lang="ko-KR" altLang="en-US" sz="1050" dirty="0" smtClean="0">
                <a:solidFill>
                  <a:prstClr val="black"/>
                </a:solidFill>
              </a:rPr>
              <a:t>회의록 간 이동 버튼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717985" y="2948386"/>
            <a:ext cx="500332" cy="283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728755" y="508187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728755" y="557677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854679" y="2948386"/>
            <a:ext cx="1794295" cy="28381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337583" y="296816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8" name="직사각형 16"/>
          <p:cNvSpPr/>
          <p:nvPr/>
        </p:nvSpPr>
        <p:spPr>
          <a:xfrm>
            <a:off x="6380731" y="13355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144" y="1333010"/>
            <a:ext cx="252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검색 기능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1805802" y="36754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5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공지사항 글쓰기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15975" y="298086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solidFill>
                  <a:prstClr val="black"/>
                </a:solidFill>
              </a:rPr>
              <a:t>글작성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362541"/>
            <a:ext cx="1496267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err="1" smtClean="0">
                <a:solidFill>
                  <a:prstClr val="black"/>
                </a:solidFill>
              </a:rPr>
              <a:t>글작성버튼</a:t>
            </a:r>
            <a:endParaRPr lang="en-US" altLang="ko-KR" sz="1050" dirty="0">
              <a:solidFill>
                <a:prstClr val="black"/>
              </a:solidFill>
            </a:endParaRPr>
          </a:p>
          <a:p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78000" y="2968822"/>
            <a:ext cx="2514600" cy="28810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prstClr val="black"/>
                </a:solidFill>
              </a:rPr>
              <a:t>글제목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8000" y="3369792"/>
            <a:ext cx="2514600" cy="179189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내용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2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회의록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280824" y="194187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645363" y="3555752"/>
            <a:ext cx="2785743" cy="2286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645363" y="404958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645363" y="454448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383603" y="1709696"/>
            <a:ext cx="2828821" cy="820228"/>
            <a:chOff x="6383603" y="1338762"/>
            <a:chExt cx="2828821" cy="820228"/>
          </a:xfrm>
        </p:grpSpPr>
        <p:sp>
          <p:nvSpPr>
            <p:cNvPr id="10" name="직사각형 16"/>
            <p:cNvSpPr/>
            <p:nvPr/>
          </p:nvSpPr>
          <p:spPr>
            <a:xfrm>
              <a:off x="6383603" y="13412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3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387720" y="1694016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BAE4291C-03B8-4E55-B8AB-AFC512F36275}"/>
                </a:ext>
              </a:extLst>
            </p:cNvPr>
            <p:cNvSpPr txBox="1"/>
            <p:nvPr/>
          </p:nvSpPr>
          <p:spPr>
            <a:xfrm>
              <a:off x="6692144" y="1338762"/>
              <a:ext cx="2520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 smtClean="0">
                  <a:solidFill>
                    <a:prstClr val="black"/>
                  </a:solidFill>
                </a:rPr>
                <a:t>리사이클러뷰를</a:t>
              </a:r>
              <a:r>
                <a:rPr lang="ko-KR" altLang="en-US" sz="1050" dirty="0" smtClean="0">
                  <a:solidFill>
                    <a:prstClr val="black"/>
                  </a:solidFill>
                </a:rPr>
                <a:t> 이용한 리스트 </a:t>
              </a:r>
              <a:endParaRPr lang="en-US" altLang="ko-KR" sz="1050" dirty="0">
                <a:solidFill>
                  <a:prstClr val="black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BAE4291C-03B8-4E55-B8AB-AFC512F36275}"/>
                </a:ext>
              </a:extLst>
            </p:cNvPr>
            <p:cNvSpPr txBox="1"/>
            <p:nvPr/>
          </p:nvSpPr>
          <p:spPr>
            <a:xfrm>
              <a:off x="6657268" y="1662700"/>
              <a:ext cx="2520280" cy="49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 err="1" smtClean="0">
                  <a:solidFill>
                    <a:prstClr val="black"/>
                  </a:solidFill>
                </a:rPr>
                <a:t>글작성버튼</a:t>
              </a:r>
              <a:endParaRPr lang="en-US" altLang="ko-KR" sz="1050" dirty="0">
                <a:solidFill>
                  <a:prstClr val="black"/>
                </a:solidFill>
              </a:endParaRPr>
            </a:p>
            <a:p>
              <a:endParaRPr lang="en-US" altLang="ko-KR" sz="1050" dirty="0">
                <a:solidFill>
                  <a:prstClr val="black"/>
                </a:solidFill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prstClr val="black"/>
                </a:solidFill>
              </a:rPr>
              <a:t>회의록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6383602" y="9760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72015" y="973578"/>
            <a:ext cx="252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공지사항</a:t>
            </a:r>
            <a:r>
              <a:rPr lang="en-US" altLang="ko-KR" sz="1050" dirty="0" smtClean="0">
                <a:solidFill>
                  <a:prstClr val="black"/>
                </a:solidFill>
              </a:rPr>
              <a:t>/</a:t>
            </a:r>
            <a:r>
              <a:rPr lang="ko-KR" altLang="en-US" sz="1050" dirty="0" smtClean="0">
                <a:solidFill>
                  <a:prstClr val="black"/>
                </a:solidFill>
              </a:rPr>
              <a:t>회의록 간 이동 버튼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717985" y="2948386"/>
            <a:ext cx="500332" cy="283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728755" y="508187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728755" y="557677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854679" y="2948386"/>
            <a:ext cx="1794295" cy="28381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337583" y="296816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8" name="직사각형 16"/>
          <p:cNvSpPr/>
          <p:nvPr/>
        </p:nvSpPr>
        <p:spPr>
          <a:xfrm>
            <a:off x="6380731" y="13355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144" y="1333010"/>
            <a:ext cx="252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검색 기능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1805802" y="36754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26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회의록</a:t>
            </a:r>
            <a:r>
              <a:rPr lang="ko-KR" altLang="en-US" sz="1200" dirty="0" smtClean="0">
                <a:solidFill>
                  <a:prstClr val="black"/>
                </a:solidFill>
              </a:rPr>
              <a:t> 글쓰기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15975" y="298086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solidFill>
                  <a:prstClr val="black"/>
                </a:solidFill>
              </a:rPr>
              <a:t>글작성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362541"/>
            <a:ext cx="1496267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err="1" smtClean="0">
                <a:solidFill>
                  <a:prstClr val="black"/>
                </a:solidFill>
              </a:rPr>
              <a:t>글작성버튼</a:t>
            </a:r>
            <a:endParaRPr lang="en-US" altLang="ko-KR" sz="1050" dirty="0">
              <a:solidFill>
                <a:prstClr val="black"/>
              </a:solidFill>
            </a:endParaRPr>
          </a:p>
          <a:p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78000" y="2968822"/>
            <a:ext cx="2514600" cy="28810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prstClr val="black"/>
                </a:solidFill>
              </a:rPr>
              <a:t>글제목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8000" y="3369792"/>
            <a:ext cx="2514600" cy="179189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내용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prstClr val="black"/>
                </a:solidFill>
              </a:rPr>
              <a:t>회의록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61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07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841216" y="2391446"/>
          <a:ext cx="2402541" cy="2361568"/>
        </p:xfrm>
        <a:graphic>
          <a:graphicData uri="http://schemas.openxmlformats.org/drawingml/2006/table">
            <a:tbl>
              <a:tblPr firstRow="1" bandRow="1"/>
              <a:tblGrid>
                <a:gridCol w="466188"/>
                <a:gridCol w="752667"/>
                <a:gridCol w="407406"/>
                <a:gridCol w="388140"/>
                <a:gridCol w="388140"/>
              </a:tblGrid>
              <a:tr h="31609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442447" y="4827555"/>
            <a:ext cx="778895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dirty="0" smtClean="0">
                <a:solidFill>
                  <a:prstClr val="black"/>
                </a:solidFill>
              </a:rPr>
              <a:t>등록</a:t>
            </a:r>
            <a:endParaRPr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30289" y="1337027"/>
            <a:ext cx="1976946" cy="518944"/>
          </a:xfrm>
          <a:prstGeom prst="rect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16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89095" y="1033242"/>
            <a:ext cx="22727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제목으로 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6"/>
          <p:cNvSpPr/>
          <p:nvPr/>
        </p:nvSpPr>
        <p:spPr>
          <a:xfrm>
            <a:off x="2768822" y="20198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100153" y="2019891"/>
            <a:ext cx="1208052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검색 창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3" name="직사각형 16"/>
          <p:cNvSpPr/>
          <p:nvPr/>
        </p:nvSpPr>
        <p:spPr>
          <a:xfrm>
            <a:off x="1756624" y="228392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0" name="직사각형 16"/>
          <p:cNvSpPr/>
          <p:nvPr/>
        </p:nvSpPr>
        <p:spPr>
          <a:xfrm>
            <a:off x="6383603" y="146502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89095" y="1450305"/>
            <a:ext cx="22727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err="1" smtClean="0">
                <a:solidFill>
                  <a:prstClr val="black"/>
                </a:solidFill>
              </a:rPr>
              <a:t>리사이클러뷰</a:t>
            </a:r>
            <a:r>
              <a:rPr lang="ko-KR" altLang="en-US" sz="1100" dirty="0" smtClean="0">
                <a:solidFill>
                  <a:prstClr val="black"/>
                </a:solidFill>
              </a:rPr>
              <a:t> 사용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73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511" y="1805975"/>
            <a:ext cx="2183560" cy="461665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전체진행일정</a:t>
            </a: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1" y="2331912"/>
            <a:ext cx="78009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4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155238"/>
              </p:ext>
            </p:extLst>
          </p:nvPr>
        </p:nvGraphicFramePr>
        <p:xfrm>
          <a:off x="1807616" y="2300030"/>
          <a:ext cx="2418726" cy="1560648"/>
        </p:xfrm>
        <a:graphic>
          <a:graphicData uri="http://schemas.openxmlformats.org/drawingml/2006/table">
            <a:tbl>
              <a:tblPr firstRow="1" bandRow="1"/>
              <a:tblGrid>
                <a:gridCol w="604351"/>
                <a:gridCol w="1308386"/>
                <a:gridCol w="505989"/>
              </a:tblGrid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첨부 파일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첨부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339111" y="3999044"/>
            <a:ext cx="778895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67231" y="3999044"/>
            <a:ext cx="1051686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조회화면으로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030289" y="1337027"/>
            <a:ext cx="1976946" cy="518944"/>
          </a:xfrm>
          <a:prstGeom prst="rect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367444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32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안드로이드</a:t>
            </a:r>
            <a:r>
              <a:rPr lang="ko-KR" altLang="en-US" sz="1100" dirty="0" smtClean="0">
                <a:solidFill>
                  <a:prstClr val="black"/>
                </a:solidFill>
              </a:rPr>
              <a:t> 업무 리스트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53195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816344" y="1047189"/>
            <a:ext cx="2772000" cy="561481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948942" y="1663970"/>
            <a:ext cx="2520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458728"/>
              </p:ext>
            </p:extLst>
          </p:nvPr>
        </p:nvGraphicFramePr>
        <p:xfrm>
          <a:off x="1997197" y="2287164"/>
          <a:ext cx="2381332" cy="4052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332"/>
              </a:tblGrid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488611" y="1311219"/>
            <a:ext cx="20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 현황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9762" y="233237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49761" y="2741889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07496" y="276104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 여부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43164" y="3136358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43163" y="3545875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00898" y="3565028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 여부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43162" y="399595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43161" y="4405469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00896" y="442462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 여부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65507" y="946228"/>
            <a:ext cx="1608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검색 처리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명으로 </a:t>
            </a:r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65507" y="1448526"/>
            <a:ext cx="23133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결재 여부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</a:t>
            </a:r>
            <a:r>
              <a:rPr lang="ko-KR" altLang="en-US" sz="1100" dirty="0" smtClean="0">
                <a:solidFill>
                  <a:prstClr val="black"/>
                </a:solidFill>
              </a:rPr>
              <a:t>중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결재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반려처리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05371" y="276632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540761" y="1811090"/>
            <a:ext cx="863515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002768" y="1811090"/>
            <a:ext cx="1376261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2071165" y="18695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1100" dirty="0"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57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BC1">
            <a:alpha val="8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94C3BB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en-US" altLang="ko-KR" sz="4800" dirty="0">
              <a:solidFill>
                <a:prstClr val="black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17375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0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82691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4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08" y="564756"/>
            <a:ext cx="3352800" cy="3095625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1255325" y="2675524"/>
            <a:ext cx="232370" cy="119886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09831" y="2398525"/>
            <a:ext cx="1090989" cy="27699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9922" y="3874390"/>
            <a:ext cx="3085772" cy="249299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prstClr val="black"/>
                </a:solidFill>
              </a:rPr>
              <a:t>$("#</a:t>
            </a:r>
            <a:r>
              <a:rPr lang="en-US" altLang="ko-KR" sz="1200" b="1" dirty="0" err="1">
                <a:solidFill>
                  <a:prstClr val="black"/>
                </a:solidFill>
              </a:rPr>
              <a:t>ckSave</a:t>
            </a:r>
            <a:r>
              <a:rPr lang="en-US" altLang="ko-KR" sz="1200" b="1" dirty="0">
                <a:solidFill>
                  <a:prstClr val="black"/>
                </a:solidFill>
              </a:rPr>
              <a:t>").change(function(){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//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사원번호 저장 체크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 if</a:t>
            </a:r>
            <a:r>
              <a:rPr lang="en-US" altLang="ko-KR" sz="1200" b="1" dirty="0">
                <a:solidFill>
                  <a:prstClr val="black"/>
                </a:solidFill>
              </a:rPr>
              <a:t>($("#</a:t>
            </a:r>
            <a:r>
              <a:rPr lang="en-US" altLang="ko-KR" sz="1200" b="1" dirty="0" err="1">
                <a:solidFill>
                  <a:prstClr val="black"/>
                </a:solidFill>
              </a:rPr>
              <a:t>ckSave</a:t>
            </a:r>
            <a:r>
              <a:rPr lang="en-US" altLang="ko-KR" sz="1200" b="1" dirty="0">
                <a:solidFill>
                  <a:prstClr val="black"/>
                </a:solidFill>
              </a:rPr>
              <a:t>").is(":checked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")){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setCookie</a:t>
            </a:r>
            <a:r>
              <a:rPr lang="en-US" altLang="ko-KR" sz="1200" dirty="0">
                <a:solidFill>
                  <a:prstClr val="black"/>
                </a:solidFill>
              </a:rPr>
              <a:t>("key", $("#</a:t>
            </a:r>
            <a:r>
              <a:rPr lang="en-US" altLang="ko-KR" sz="1200" dirty="0" err="1">
                <a:solidFill>
                  <a:prstClr val="black"/>
                </a:solidFill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</a:rPr>
              <a:t>").</a:t>
            </a:r>
            <a:r>
              <a:rPr lang="en-US" altLang="ko-KR" sz="1200" dirty="0" err="1">
                <a:solidFill>
                  <a:prstClr val="black"/>
                </a:solidFill>
              </a:rPr>
              <a:t>val</a:t>
            </a:r>
            <a:r>
              <a:rPr lang="en-US" altLang="ko-KR" sz="1200" dirty="0">
                <a:solidFill>
                  <a:prstClr val="black"/>
                </a:solidFill>
              </a:rPr>
              <a:t>(), 1);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r>
              <a:rPr lang="en-US" altLang="ko-KR" sz="1200" b="1" dirty="0">
                <a:solidFill>
                  <a:prstClr val="black"/>
                </a:solidFill>
              </a:rPr>
              <a:t>else{ // </a:t>
            </a:r>
            <a:r>
              <a:rPr lang="ko-KR" altLang="en-US" sz="1200" b="1" dirty="0">
                <a:solidFill>
                  <a:prstClr val="black"/>
                </a:solidFill>
              </a:rPr>
              <a:t>사원번호 저장 체크 해제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deleteCookie</a:t>
            </a:r>
            <a:r>
              <a:rPr lang="en-US" altLang="ko-KR" sz="1200" dirty="0">
                <a:solidFill>
                  <a:prstClr val="black"/>
                </a:solidFill>
              </a:rPr>
              <a:t>("key");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});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$("#</a:t>
            </a:r>
            <a:r>
              <a:rPr lang="en-US" altLang="ko-KR" sz="1200" b="1" dirty="0" err="1">
                <a:solidFill>
                  <a:prstClr val="black"/>
                </a:solidFill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</a:rPr>
              <a:t>").</a:t>
            </a:r>
            <a:r>
              <a:rPr lang="en-US" altLang="ko-KR" sz="1200" b="1" dirty="0" err="1">
                <a:solidFill>
                  <a:prstClr val="black"/>
                </a:solidFill>
              </a:rPr>
              <a:t>keyup</a:t>
            </a:r>
            <a:r>
              <a:rPr lang="en-US" altLang="ko-KR" sz="1200" b="1" dirty="0">
                <a:solidFill>
                  <a:prstClr val="black"/>
                </a:solidFill>
              </a:rPr>
              <a:t>(function(){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if</a:t>
            </a:r>
            <a:r>
              <a:rPr lang="en-US" altLang="ko-KR" sz="1200" b="1" dirty="0">
                <a:solidFill>
                  <a:prstClr val="black"/>
                </a:solidFill>
              </a:rPr>
              <a:t>($("#</a:t>
            </a:r>
            <a:r>
              <a:rPr lang="en-US" altLang="ko-KR" sz="1200" b="1" dirty="0" err="1">
                <a:solidFill>
                  <a:prstClr val="black"/>
                </a:solidFill>
              </a:rPr>
              <a:t>ckSave</a:t>
            </a:r>
            <a:r>
              <a:rPr lang="en-US" altLang="ko-KR" sz="1200" b="1" dirty="0">
                <a:solidFill>
                  <a:prstClr val="black"/>
                </a:solidFill>
              </a:rPr>
              <a:t>").is(":checked")){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setCookie</a:t>
            </a:r>
            <a:r>
              <a:rPr lang="en-US" altLang="ko-KR" sz="1200" dirty="0">
                <a:solidFill>
                  <a:prstClr val="black"/>
                </a:solidFill>
              </a:rPr>
              <a:t>("key", $("#</a:t>
            </a:r>
            <a:r>
              <a:rPr lang="en-US" altLang="ko-KR" sz="1200" dirty="0" err="1">
                <a:solidFill>
                  <a:prstClr val="black"/>
                </a:solidFill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</a:rPr>
              <a:t>").</a:t>
            </a:r>
            <a:r>
              <a:rPr lang="en-US" altLang="ko-KR" sz="1200" dirty="0" err="1">
                <a:solidFill>
                  <a:prstClr val="black"/>
                </a:solidFill>
              </a:rPr>
              <a:t>val</a:t>
            </a:r>
            <a:r>
              <a:rPr lang="en-US" altLang="ko-KR" sz="1200" dirty="0">
                <a:solidFill>
                  <a:prstClr val="black"/>
                </a:solidFill>
              </a:rPr>
              <a:t>(), 1);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41715" y="3006316"/>
            <a:ext cx="4410183" cy="156966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//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쿠키 설정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function </a:t>
            </a:r>
            <a:r>
              <a:rPr lang="en-US" altLang="ko-KR" sz="1200" b="1" dirty="0" err="1">
                <a:solidFill>
                  <a:prstClr val="black"/>
                </a:solidFill>
              </a:rPr>
              <a:t>setCookie</a:t>
            </a:r>
            <a:r>
              <a:rPr lang="en-US" altLang="ko-KR" sz="1200" b="1" dirty="0">
                <a:solidFill>
                  <a:prstClr val="black"/>
                </a:solidFill>
              </a:rPr>
              <a:t>(</a:t>
            </a:r>
            <a:r>
              <a:rPr lang="en-US" altLang="ko-KR" sz="1200" b="1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b="1" dirty="0">
                <a:solidFill>
                  <a:prstClr val="black"/>
                </a:solidFill>
              </a:rPr>
              <a:t>, value, </a:t>
            </a:r>
            <a:r>
              <a:rPr lang="en-US" altLang="ko-KR" sz="1200" b="1" dirty="0" err="1">
                <a:solidFill>
                  <a:prstClr val="black"/>
                </a:solidFill>
              </a:rPr>
              <a:t>exdays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){</a:t>
            </a:r>
            <a:endParaRPr lang="ko-KR" altLang="en-US" sz="1200" b="1" dirty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exdate</a:t>
            </a:r>
            <a:r>
              <a:rPr lang="en-US" altLang="ko-KR" sz="1200" dirty="0">
                <a:solidFill>
                  <a:prstClr val="black"/>
                </a:solidFill>
              </a:rPr>
              <a:t> = new Date</a:t>
            </a:r>
            <a:r>
              <a:rPr lang="en-US" altLang="ko-KR" sz="1200" dirty="0" smtClean="0">
                <a:solidFill>
                  <a:prstClr val="black"/>
                </a:solidFill>
              </a:rPr>
              <a:t>();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exdate.setDate</a:t>
            </a:r>
            <a:r>
              <a:rPr lang="en-US" altLang="ko-KR" sz="1200" dirty="0" smtClean="0">
                <a:solidFill>
                  <a:prstClr val="black"/>
                </a:solidFill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exdate.getDate</a:t>
            </a:r>
            <a:r>
              <a:rPr lang="en-US" altLang="ko-KR" sz="1200" dirty="0">
                <a:solidFill>
                  <a:prstClr val="black"/>
                </a:solidFill>
              </a:rPr>
              <a:t>() + </a:t>
            </a:r>
            <a:r>
              <a:rPr lang="en-US" altLang="ko-KR" sz="1200" dirty="0" err="1">
                <a:solidFill>
                  <a:prstClr val="black"/>
                </a:solidFill>
              </a:rPr>
              <a:t>exdays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cookieValue</a:t>
            </a:r>
            <a:r>
              <a:rPr lang="en-US" altLang="ko-KR" sz="1200" dirty="0">
                <a:solidFill>
                  <a:prstClr val="black"/>
                </a:solidFill>
              </a:rPr>
              <a:t> = escape(value) + ((</a:t>
            </a:r>
            <a:r>
              <a:rPr lang="en-US" altLang="ko-KR" sz="1200" dirty="0" err="1">
                <a:solidFill>
                  <a:prstClr val="black"/>
                </a:solidFill>
              </a:rPr>
              <a:t>exdays</a:t>
            </a:r>
            <a:r>
              <a:rPr lang="en-US" altLang="ko-KR" sz="1200" dirty="0">
                <a:solidFill>
                  <a:prstClr val="black"/>
                </a:solidFill>
              </a:rPr>
              <a:t>==null)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	</a:t>
            </a:r>
            <a:r>
              <a:rPr lang="en-US" altLang="ko-KR" sz="1200" dirty="0" smtClean="0">
                <a:solidFill>
                  <a:prstClr val="black"/>
                </a:solidFill>
              </a:rPr>
              <a:t>     ? </a:t>
            </a:r>
            <a:r>
              <a:rPr lang="en-US" altLang="ko-KR" sz="1200" dirty="0">
                <a:solidFill>
                  <a:prstClr val="black"/>
                </a:solidFill>
              </a:rPr>
              <a:t>"" : "; expires=" + </a:t>
            </a:r>
            <a:r>
              <a:rPr lang="en-US" altLang="ko-KR" sz="1200" dirty="0" err="1">
                <a:solidFill>
                  <a:prstClr val="black"/>
                </a:solidFill>
              </a:rPr>
              <a:t>exdate.toGMTString</a:t>
            </a:r>
            <a:r>
              <a:rPr lang="en-US" altLang="ko-KR" sz="1200" dirty="0">
                <a:solidFill>
                  <a:prstClr val="black"/>
                </a:solidFill>
              </a:rPr>
              <a:t>());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document.cookie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= </a:t>
            </a:r>
            <a:r>
              <a:rPr lang="en-US" altLang="ko-KR" sz="1200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dirty="0">
                <a:solidFill>
                  <a:prstClr val="black"/>
                </a:solidFill>
              </a:rPr>
              <a:t> + "=" + </a:t>
            </a:r>
            <a:r>
              <a:rPr lang="en-US" altLang="ko-KR" sz="1200" dirty="0" err="1">
                <a:solidFill>
                  <a:prstClr val="black"/>
                </a:solidFill>
              </a:rPr>
              <a:t>cookieValue</a:t>
            </a:r>
            <a:r>
              <a:rPr lang="en-US" altLang="ko-KR" sz="1200" dirty="0">
                <a:solidFill>
                  <a:prstClr val="black"/>
                </a:solidFill>
              </a:rPr>
              <a:t>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</a:t>
            </a:r>
            <a:endParaRPr lang="en-US" altLang="ko-KR" sz="1200" b="1" dirty="0">
              <a:solidFill>
                <a:prstClr val="black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08252" y="4994832"/>
            <a:ext cx="4877110" cy="138499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//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쿠키 삭제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function </a:t>
            </a:r>
            <a:r>
              <a:rPr lang="en-US" altLang="ko-KR" sz="1200" b="1" dirty="0" err="1">
                <a:solidFill>
                  <a:prstClr val="black"/>
                </a:solidFill>
              </a:rPr>
              <a:t>deleteCookie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dirty="0" smtClean="0">
                <a:solidFill>
                  <a:prstClr val="black"/>
                </a:solidFill>
              </a:rPr>
              <a:t>){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expireDate</a:t>
            </a:r>
            <a:r>
              <a:rPr lang="en-US" altLang="ko-KR" sz="1200" dirty="0">
                <a:solidFill>
                  <a:prstClr val="black"/>
                </a:solidFill>
              </a:rPr>
              <a:t> = new Date</a:t>
            </a:r>
            <a:r>
              <a:rPr lang="en-US" altLang="ko-KR" sz="1200" dirty="0" smtClean="0">
                <a:solidFill>
                  <a:prstClr val="black"/>
                </a:solidFill>
              </a:rPr>
              <a:t>(); 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</a:t>
            </a:r>
            <a:r>
              <a:rPr lang="en-US" altLang="ko-KR" sz="1200" dirty="0" err="1">
                <a:solidFill>
                  <a:prstClr val="black"/>
                </a:solidFill>
              </a:rPr>
              <a:t>expireDate.setDate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expireDate.getDate</a:t>
            </a:r>
            <a:r>
              <a:rPr lang="en-US" altLang="ko-KR" sz="1200" dirty="0">
                <a:solidFill>
                  <a:prstClr val="black"/>
                </a:solidFill>
              </a:rPr>
              <a:t>() - 1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document.cookie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= </a:t>
            </a:r>
            <a:r>
              <a:rPr lang="en-US" altLang="ko-KR" sz="1200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dirty="0">
                <a:solidFill>
                  <a:prstClr val="black"/>
                </a:solidFill>
              </a:rPr>
              <a:t> + "= " + "; expires</a:t>
            </a:r>
            <a:r>
              <a:rPr lang="en-US" altLang="ko-KR" sz="1200" dirty="0" smtClean="0">
                <a:solidFill>
                  <a:prstClr val="black"/>
                </a:solidFill>
              </a:rPr>
              <a:t>=“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		   + </a:t>
            </a:r>
            <a:r>
              <a:rPr lang="en-US" altLang="ko-KR" sz="1200" dirty="0" err="1">
                <a:solidFill>
                  <a:prstClr val="black"/>
                </a:solidFill>
              </a:rPr>
              <a:t>expireDate.toGMTString</a:t>
            </a:r>
            <a:r>
              <a:rPr lang="en-US" altLang="ko-KR" sz="1200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</a:t>
            </a:r>
            <a:endParaRPr lang="en-US" altLang="ko-KR" sz="1200" b="1" dirty="0">
              <a:solidFill>
                <a:prstClr val="black"/>
              </a:solidFill>
            </a:endParaRPr>
          </a:p>
        </p:txBody>
      </p:sp>
      <p:cxnSp>
        <p:nvCxnSpPr>
          <p:cNvPr id="23" name="직선 화살표 연결선 22"/>
          <p:cNvCxnSpPr>
            <a:stCxn id="29" idx="3"/>
            <a:endCxn id="17" idx="1"/>
          </p:cNvCxnSpPr>
          <p:nvPr/>
        </p:nvCxnSpPr>
        <p:spPr>
          <a:xfrm>
            <a:off x="2422187" y="4932331"/>
            <a:ext cx="1586065" cy="75499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endCxn id="16" idx="1"/>
          </p:cNvCxnSpPr>
          <p:nvPr/>
        </p:nvCxnSpPr>
        <p:spPr>
          <a:xfrm flipV="1">
            <a:off x="3164395" y="3791146"/>
            <a:ext cx="1077320" cy="64886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935183" y="4437477"/>
            <a:ext cx="2527239" cy="27699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42200" y="4793831"/>
            <a:ext cx="1479987" cy="27699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231275" y="706932"/>
            <a:ext cx="3475473" cy="2215991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200" b="1" dirty="0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비즈니스 </a:t>
            </a:r>
            <a:r>
              <a:rPr lang="ko-KR" altLang="en-US" sz="1200" b="1" dirty="0" err="1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로직</a:t>
            </a:r>
            <a:r>
              <a:rPr lang="en-US" altLang="ko-KR" sz="1200" b="1" dirty="0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 저장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쿠키 이용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찾기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찾기 페이지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31275" y="70693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05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03097" y="1083754"/>
            <a:ext cx="3352800" cy="3095625"/>
            <a:chOff x="317770" y="535510"/>
            <a:chExt cx="3352800" cy="30956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70" y="535510"/>
              <a:ext cx="3352800" cy="309562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73643" y="2972457"/>
              <a:ext cx="2850493" cy="43222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35016" y="4357991"/>
            <a:ext cx="408896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Select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SELECT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 FROM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pmsmember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 AND pass=#{pass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</a:t>
            </a:r>
          </a:p>
          <a:p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SELECT * FROM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pmsemp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279497" y="3952925"/>
            <a:ext cx="0" cy="40506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3709463" y="3736813"/>
            <a:ext cx="768186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35016" y="5498140"/>
            <a:ext cx="441998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Insert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INSERT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INTO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pmslog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values(pmslog_seq.nextval,1,sysdate,null,#{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})</a:t>
            </a:r>
          </a:p>
          <a:p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로그인 정보 저장</a:t>
            </a:r>
            <a:endParaRPr lang="en-US" altLang="ko-KR" sz="1200" b="1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77649" y="1373601"/>
            <a:ext cx="4374030" cy="452431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&lt;Controller&gt;</a:t>
            </a:r>
          </a:p>
          <a:p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HttpSession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session = </a:t>
            </a:r>
            <a:r>
              <a:rPr lang="en-US" altLang="ko-KR" sz="1200" dirty="0" err="1">
                <a:solidFill>
                  <a:prstClr val="black"/>
                </a:solidFill>
              </a:rPr>
              <a:t>request.getSession</a:t>
            </a:r>
            <a:r>
              <a:rPr lang="en-US" altLang="ko-KR" sz="1200" dirty="0">
                <a:solidFill>
                  <a:prstClr val="black"/>
                </a:solidFill>
              </a:rPr>
              <a:t>();</a:t>
            </a:r>
          </a:p>
          <a:p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PmsMember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</a:t>
            </a:r>
            <a:r>
              <a:rPr lang="en-US" altLang="ko-KR" sz="1200" b="1" dirty="0">
                <a:solidFill>
                  <a:prstClr val="black"/>
                </a:solidFill>
              </a:rPr>
              <a:t> = </a:t>
            </a:r>
            <a:r>
              <a:rPr lang="en-US" altLang="ko-KR" sz="1200" b="1" dirty="0" err="1">
                <a:solidFill>
                  <a:prstClr val="black"/>
                </a:solidFill>
              </a:rPr>
              <a:t>service.memberInforAll</a:t>
            </a:r>
            <a:r>
              <a:rPr lang="en-US" altLang="ko-KR" sz="1200" b="1" dirty="0">
                <a:solidFill>
                  <a:prstClr val="black"/>
                </a:solidFill>
              </a:rPr>
              <a:t>(member);</a:t>
            </a: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pmsemp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emp</a:t>
            </a:r>
            <a:r>
              <a:rPr lang="en-US" altLang="ko-KR" sz="1200" b="1" dirty="0">
                <a:solidFill>
                  <a:prstClr val="black"/>
                </a:solidFill>
              </a:rPr>
              <a:t> =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service.empInfor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infor_M.getMno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());</a:t>
            </a:r>
            <a:endParaRPr lang="en-US" altLang="ko-KR" sz="1200" b="1" dirty="0">
              <a:solidFill>
                <a:prstClr val="black"/>
              </a:solidFill>
            </a:endParaRPr>
          </a:p>
          <a:p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</a:rPr>
              <a:t>infor_M.getMno</a:t>
            </a:r>
            <a:r>
              <a:rPr lang="en-US" altLang="ko-KR" sz="1200" dirty="0">
                <a:solidFill>
                  <a:prstClr val="black"/>
                </a:solidFill>
              </a:rPr>
              <a:t>()</a:t>
            </a:r>
            <a:r>
              <a:rPr lang="en-US" altLang="ko-KR" sz="1200" dirty="0" smtClean="0">
                <a:solidFill>
                  <a:prstClr val="black"/>
                </a:solidFill>
              </a:rPr>
              <a:t>!=</a:t>
            </a:r>
            <a:r>
              <a:rPr lang="en-US" altLang="ko-KR" sz="1200" dirty="0">
                <a:solidFill>
                  <a:prstClr val="black"/>
                </a:solidFill>
              </a:rPr>
              <a:t>0)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if(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infor_M.getMdiv</a:t>
            </a:r>
            <a:r>
              <a:rPr lang="en-US" altLang="ko-KR" sz="1200" b="1" dirty="0">
                <a:solidFill>
                  <a:prstClr val="black"/>
                </a:solidFill>
              </a:rPr>
              <a:t>() == 8 || 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infor_M.getMdiv</a:t>
            </a:r>
            <a:r>
              <a:rPr lang="en-US" altLang="ko-KR" sz="1200" b="1" dirty="0">
                <a:solidFill>
                  <a:prstClr val="black"/>
                </a:solidFill>
              </a:rPr>
              <a:t>() == 9) </a:t>
            </a:r>
            <a:r>
              <a:rPr lang="en-US" altLang="ko-KR" sz="1200" dirty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return </a:t>
            </a:r>
            <a:r>
              <a:rPr lang="en-US" altLang="ko-KR" sz="1200" dirty="0">
                <a:solidFill>
                  <a:prstClr val="black"/>
                </a:solidFill>
              </a:rPr>
              <a:t>"WEB-INF\\views\\main\\</a:t>
            </a:r>
            <a:r>
              <a:rPr lang="en-US" altLang="ko-KR" sz="1200" dirty="0" err="1">
                <a:solidFill>
                  <a:prstClr val="black"/>
                </a:solidFill>
              </a:rPr>
              <a:t>login.jsp</a:t>
            </a:r>
            <a:r>
              <a:rPr lang="en-US" altLang="ko-KR" sz="1200" dirty="0">
                <a:solidFill>
                  <a:prstClr val="black"/>
                </a:solidFill>
              </a:rPr>
              <a:t>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 </a:t>
            </a:r>
            <a:r>
              <a:rPr lang="en-US" altLang="ko-KR" sz="1200" b="1" dirty="0">
                <a:solidFill>
                  <a:prstClr val="black"/>
                </a:solidFill>
              </a:rPr>
              <a:t>else if(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infor_M.getMdiv</a:t>
            </a:r>
            <a:r>
              <a:rPr lang="en-US" altLang="ko-KR" sz="1200" b="1" dirty="0">
                <a:solidFill>
                  <a:prstClr val="black"/>
                </a:solidFill>
              </a:rPr>
              <a:t>() == 7) </a:t>
            </a:r>
            <a:r>
              <a:rPr lang="en-US" altLang="ko-KR" sz="1200" dirty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session.setAttribute</a:t>
            </a:r>
            <a:r>
              <a:rPr lang="en-US" altLang="ko-KR" sz="1200" dirty="0">
                <a:solidFill>
                  <a:prstClr val="black"/>
                </a:solidFill>
              </a:rPr>
              <a:t>("</a:t>
            </a:r>
            <a:r>
              <a:rPr lang="en-US" altLang="ko-KR" sz="1200" dirty="0" err="1">
                <a:solidFill>
                  <a:prstClr val="black"/>
                </a:solidFill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</a:rPr>
              <a:t>", </a:t>
            </a:r>
            <a:r>
              <a:rPr lang="en-US" altLang="ko-KR" sz="1200" dirty="0" err="1">
                <a:solidFill>
                  <a:prstClr val="black"/>
                </a:solidFill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return </a:t>
            </a:r>
            <a:r>
              <a:rPr lang="en-US" altLang="ko-KR" sz="1200" dirty="0">
                <a:solidFill>
                  <a:prstClr val="black"/>
                </a:solidFill>
              </a:rPr>
              <a:t>"forward:/</a:t>
            </a:r>
            <a:r>
              <a:rPr lang="en-US" altLang="ko-KR" sz="1200" dirty="0" err="1">
                <a:solidFill>
                  <a:prstClr val="black"/>
                </a:solidFill>
              </a:rPr>
              <a:t>PMSemp.do?method</a:t>
            </a:r>
            <a:r>
              <a:rPr lang="en-US" altLang="ko-KR" sz="1200" dirty="0">
                <a:solidFill>
                  <a:prstClr val="black"/>
                </a:solidFill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</a:rPr>
              <a:t>empmList</a:t>
            </a:r>
            <a:r>
              <a:rPr lang="en-US" altLang="ko-KR" sz="1200" dirty="0">
                <a:solidFill>
                  <a:prstClr val="black"/>
                </a:solidFill>
              </a:rPr>
              <a:t>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 </a:t>
            </a:r>
            <a:r>
              <a:rPr lang="en-US" altLang="ko-KR" sz="1200" b="1" dirty="0">
                <a:solidFill>
                  <a:prstClr val="black"/>
                </a:solidFill>
              </a:rPr>
              <a:t>else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session.setAttribute</a:t>
            </a:r>
            <a:r>
              <a:rPr lang="en-US" altLang="ko-KR" sz="1200" b="1" dirty="0">
                <a:solidFill>
                  <a:prstClr val="black"/>
                </a:solidFill>
              </a:rPr>
              <a:t>("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</a:t>
            </a:r>
            <a:r>
              <a:rPr lang="en-US" altLang="ko-KR" sz="1200" b="1" dirty="0">
                <a:solidFill>
                  <a:prstClr val="black"/>
                </a:solidFill>
              </a:rPr>
              <a:t>", 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);</a:t>
            </a:r>
            <a:endParaRPr lang="en-US" altLang="ko-KR" sz="1200" b="1" dirty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session.setAttribute</a:t>
            </a:r>
            <a:r>
              <a:rPr lang="en-US" altLang="ko-KR" sz="1200" b="1" dirty="0">
                <a:solidFill>
                  <a:prstClr val="black"/>
                </a:solidFill>
              </a:rPr>
              <a:t>("</a:t>
            </a:r>
            <a:r>
              <a:rPr lang="en-US" altLang="ko-KR" sz="1200" b="1" dirty="0" err="1">
                <a:solidFill>
                  <a:prstClr val="black"/>
                </a:solidFill>
              </a:rPr>
              <a:t>emp</a:t>
            </a:r>
            <a:r>
              <a:rPr lang="en-US" altLang="ko-KR" sz="1200" b="1" dirty="0">
                <a:solidFill>
                  <a:prstClr val="black"/>
                </a:solidFill>
              </a:rPr>
              <a:t>", </a:t>
            </a:r>
            <a:r>
              <a:rPr lang="en-US" altLang="ko-KR" sz="1200" b="1" dirty="0" err="1">
                <a:solidFill>
                  <a:prstClr val="black"/>
                </a:solidFill>
              </a:rPr>
              <a:t>emp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   return </a:t>
            </a:r>
            <a:r>
              <a:rPr lang="en-US" altLang="ko-KR" sz="1200" dirty="0">
                <a:solidFill>
                  <a:prstClr val="black"/>
                </a:solidFill>
              </a:rPr>
              <a:t>"forward:/</a:t>
            </a:r>
            <a:r>
              <a:rPr lang="en-US" altLang="ko-KR" sz="1200" dirty="0" err="1">
                <a:solidFill>
                  <a:prstClr val="black"/>
                </a:solidFill>
              </a:rPr>
              <a:t>DashTeam.do?method</a:t>
            </a:r>
            <a:r>
              <a:rPr lang="en-US" altLang="ko-KR" sz="1200" dirty="0">
                <a:solidFill>
                  <a:prstClr val="black"/>
                </a:solidFill>
              </a:rPr>
              <a:t>=list";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 else </a:t>
            </a:r>
            <a:r>
              <a:rPr lang="en-US" altLang="ko-KR" sz="1200" dirty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</a:t>
            </a:r>
            <a:r>
              <a:rPr lang="en-US" altLang="ko-KR" sz="1200" dirty="0">
                <a:solidFill>
                  <a:prstClr val="black"/>
                </a:solidFill>
              </a:rPr>
              <a:t>"WEB-INF\\views\\main\\</a:t>
            </a:r>
            <a:r>
              <a:rPr lang="en-US" altLang="ko-KR" sz="1200" dirty="0" err="1">
                <a:solidFill>
                  <a:prstClr val="black"/>
                </a:solidFill>
              </a:rPr>
              <a:t>login.jsp</a:t>
            </a:r>
            <a:r>
              <a:rPr lang="en-US" altLang="ko-KR" sz="1200" dirty="0">
                <a:solidFill>
                  <a:prstClr val="black"/>
                </a:solidFill>
              </a:rPr>
              <a:t>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</a:p>
          <a:p>
            <a:r>
              <a:rPr lang="ko-KR" altLang="en-US" sz="1200" b="1" dirty="0" smtClean="0">
                <a:solidFill>
                  <a:prstClr val="black"/>
                </a:solidFill>
              </a:rPr>
              <a:t>   권한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(mdiv)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별 로그인 여부</a:t>
            </a:r>
            <a:endParaRPr lang="en-US" altLang="ko-KR" sz="1200" b="1" dirty="0" smtClean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PmsMember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/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PmsEmp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테이블 정보를 세션 값으로 생성</a:t>
            </a:r>
            <a:endParaRPr lang="en-US" altLang="ko-KR" sz="1200" b="1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77649" y="1373601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5016" y="4357991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5016" y="5498140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43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9417" y="592475"/>
            <a:ext cx="2575833" cy="3102498"/>
            <a:chOff x="233970" y="628315"/>
            <a:chExt cx="3248025" cy="41052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70" y="628315"/>
              <a:ext cx="3248025" cy="410527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2149524" y="3492635"/>
              <a:ext cx="622859" cy="44706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073227" y="1045072"/>
            <a:ext cx="4594117" cy="270843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&lt;Service&gt;     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인증번호 생성</a:t>
            </a:r>
            <a:endParaRPr lang="en-US" altLang="ko-KR" sz="1200" dirty="0" smtClean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200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for(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=0;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&lt;8;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++) {</a:t>
            </a:r>
          </a:p>
          <a:p>
            <a:r>
              <a:rPr lang="sv-SE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int </a:t>
            </a:r>
            <a:r>
              <a:rPr lang="sv-SE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 = (int)(Math.</a:t>
            </a:r>
            <a:r>
              <a:rPr lang="sv-SE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random()*3);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== 0) 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sendNum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+= (char)((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Math.</a:t>
            </a:r>
            <a:r>
              <a:rPr lang="en-US" altLang="ko-KR" sz="1200" b="1" i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</a:t>
            </a:r>
            <a:r>
              <a:rPr lang="en-US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()*26)+97);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}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else if(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== 1) 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sendNum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+= (char)((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Math.</a:t>
            </a:r>
            <a:r>
              <a:rPr lang="en-US" altLang="ko-KR" sz="1200" b="1" i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</a:t>
            </a:r>
            <a:r>
              <a:rPr lang="en-US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()*26)+65);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}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else if(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== 2) 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sendNum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+= 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)((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Math.</a:t>
            </a:r>
            <a:r>
              <a:rPr lang="en-US" altLang="ko-KR" sz="1200" b="1" i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</a:t>
            </a:r>
            <a:r>
              <a:rPr lang="en-US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()*10));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}</a:t>
            </a:r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</a:t>
            </a:r>
          </a:p>
          <a:p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아스키코드 이용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(char)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정수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문자 변환</a:t>
            </a:r>
            <a:endParaRPr lang="en-US" altLang="ko-KR" sz="1200" b="1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02928" y="3970224"/>
            <a:ext cx="5134713" cy="270843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&lt;Dispatcher-Servlet&gt; 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SMTP </a:t>
            </a:r>
            <a:r>
              <a:rPr lang="ko-KR" altLang="en-US" sz="12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서버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설정</a:t>
            </a:r>
            <a:endParaRPr lang="en-US" altLang="ko-KR" sz="1200" b="1" dirty="0" smtClean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&lt;bean id="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mailSender</a:t>
            </a:r>
            <a:r>
              <a:rPr lang="en-US" altLang="ko-KR" sz="1200" dirty="0" smtClean="0">
                <a:solidFill>
                  <a:prstClr val="black"/>
                </a:solidFill>
              </a:rPr>
              <a:t>“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      class="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org.springframework.mail.javamail.JavaMailSenderImpl</a:t>
            </a:r>
            <a:r>
              <a:rPr lang="en-US" altLang="ko-KR" sz="1200" dirty="0" smtClean="0">
                <a:solidFill>
                  <a:prstClr val="black"/>
                </a:solidFill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property name="host" value="smtp.gmail.com"/&gt;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property name="port" value="587"/&gt;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</a:rPr>
              <a:t>property name="username" value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=＂id“/&gt; &lt;!-- </a:t>
            </a:r>
            <a:r>
              <a:rPr lang="ko-KR" altLang="en-US" sz="1200" b="1" dirty="0" err="1">
                <a:solidFill>
                  <a:prstClr val="black"/>
                </a:solidFill>
              </a:rPr>
              <a:t>구글</a:t>
            </a:r>
            <a:r>
              <a:rPr lang="ko-KR" altLang="en-US" sz="1200" b="1" dirty="0">
                <a:solidFill>
                  <a:prstClr val="black"/>
                </a:solidFill>
              </a:rPr>
              <a:t> 아이디 </a:t>
            </a:r>
            <a:r>
              <a:rPr lang="en-US" altLang="ko-KR" sz="1200" b="1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b="1" dirty="0">
                <a:solidFill>
                  <a:prstClr val="black"/>
                </a:solidFill>
              </a:rPr>
              <a:t>property name="password" value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=“pass“/&gt; &lt;!-- </a:t>
            </a:r>
            <a:r>
              <a:rPr lang="ko-KR" altLang="en-US" sz="1200" b="1" dirty="0" err="1">
                <a:solidFill>
                  <a:prstClr val="black"/>
                </a:solidFill>
              </a:rPr>
              <a:t>구글</a:t>
            </a:r>
            <a:r>
              <a:rPr lang="ko-KR" altLang="en-US" sz="1200" b="1" dirty="0">
                <a:solidFill>
                  <a:prstClr val="black"/>
                </a:solidFill>
              </a:rPr>
              <a:t> 비번 </a:t>
            </a:r>
            <a:r>
              <a:rPr lang="en-US" altLang="ko-KR" sz="1200" b="1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property name="</a:t>
            </a:r>
            <a:r>
              <a:rPr lang="en-US" altLang="ko-KR" sz="1200" dirty="0" err="1">
                <a:solidFill>
                  <a:prstClr val="black"/>
                </a:solidFill>
              </a:rPr>
              <a:t>JavaMailProperties</a:t>
            </a:r>
            <a:r>
              <a:rPr lang="en-US" altLang="ko-KR" sz="1200" dirty="0">
                <a:solidFill>
                  <a:prstClr val="black"/>
                </a:solidFill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&lt;</a:t>
            </a:r>
            <a:r>
              <a:rPr lang="en-US" altLang="ko-KR" sz="1200" dirty="0">
                <a:solidFill>
                  <a:prstClr val="black"/>
                </a:solidFill>
              </a:rPr>
              <a:t>props&gt;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</a:rPr>
              <a:t>mail.smtp.auth</a:t>
            </a:r>
            <a:r>
              <a:rPr lang="en-US" altLang="ko-KR" sz="1200" dirty="0">
                <a:solidFill>
                  <a:prstClr val="black"/>
                </a:solidFill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</a:rPr>
              <a:t>mail.smtp.starttls.enable</a:t>
            </a:r>
            <a:r>
              <a:rPr lang="en-US" altLang="ko-KR" sz="1200" dirty="0">
                <a:solidFill>
                  <a:prstClr val="black"/>
                </a:solidFill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&lt;/</a:t>
            </a:r>
            <a:r>
              <a:rPr lang="en-US" altLang="ko-KR" sz="1200" dirty="0">
                <a:solidFill>
                  <a:prstClr val="black"/>
                </a:solidFill>
              </a:rPr>
              <a:t>props</a:t>
            </a:r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&lt;/</a:t>
            </a:r>
            <a:r>
              <a:rPr lang="en-US" altLang="ko-KR" sz="1200" dirty="0">
                <a:solidFill>
                  <a:prstClr val="black"/>
                </a:solidFill>
              </a:rPr>
              <a:t>property&gt;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&lt;/bean&gt;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4" name="직선 화살표 연결선 13"/>
          <p:cNvCxnSpPr>
            <a:stCxn id="8" idx="3"/>
          </p:cNvCxnSpPr>
          <p:nvPr/>
        </p:nvCxnSpPr>
        <p:spPr>
          <a:xfrm flipV="1">
            <a:off x="2222495" y="2276179"/>
            <a:ext cx="1850732" cy="64989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222495" y="2926072"/>
            <a:ext cx="1580433" cy="126112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6988" y="4410314"/>
            <a:ext cx="3475473" cy="2246769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입력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메일 전송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인증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)-&gt;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인증번호 체크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전송된 인증번호와 입력 값 비교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모두 일치하면 비밀번호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재설정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페이지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73227" y="1053310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988" y="441031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02928" y="3977192"/>
            <a:ext cx="1889418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Dispatcher-Servlet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60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19606" y="718577"/>
            <a:ext cx="4075618" cy="307776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altLang="ko-KR" sz="1200" b="1" dirty="0" smtClean="0">
              <a:solidFill>
                <a:prstClr val="black"/>
              </a:solidFill>
            </a:endParaRPr>
          </a:p>
          <a:p>
            <a:endParaRPr lang="en-US" altLang="ko-KR" sz="1200" b="1" dirty="0">
              <a:solidFill>
                <a:prstClr val="black"/>
              </a:solidFill>
            </a:endParaRPr>
          </a:p>
          <a:p>
            <a:r>
              <a:rPr lang="en-US" altLang="ko-KR" sz="12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num</a:t>
            </a:r>
            <a:r>
              <a:rPr lang="en-US" altLang="ko-KR" sz="1200" b="1" dirty="0">
                <a:solidFill>
                  <a:prstClr val="black"/>
                </a:solidFill>
              </a:rPr>
              <a:t> = pass01.search(/[0-9]/g);</a:t>
            </a: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var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eng</a:t>
            </a:r>
            <a:r>
              <a:rPr lang="en-US" altLang="ko-KR" sz="1200" b="1" dirty="0">
                <a:solidFill>
                  <a:prstClr val="black"/>
                </a:solidFill>
              </a:rPr>
              <a:t> = pass01.search(/[a-z]/</a:t>
            </a:r>
            <a:r>
              <a:rPr lang="en-US" altLang="ko-KR" sz="1200" b="1" dirty="0" err="1">
                <a:solidFill>
                  <a:prstClr val="black"/>
                </a:solidFill>
              </a:rPr>
              <a:t>ig</a:t>
            </a:r>
            <a:r>
              <a:rPr lang="en-US" altLang="ko-KR" sz="1200" b="1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var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spe</a:t>
            </a:r>
            <a:r>
              <a:rPr lang="en-US" altLang="ko-KR" sz="1200" b="1" dirty="0">
                <a:solidFill>
                  <a:prstClr val="black"/>
                </a:solidFill>
              </a:rPr>
              <a:t> = pass01.search(/[`~!@#$%^&amp;*;:\/?]/</a:t>
            </a:r>
            <a:r>
              <a:rPr lang="en-US" altLang="ko-KR" sz="1200" b="1" dirty="0" err="1">
                <a:solidFill>
                  <a:prstClr val="black"/>
                </a:solidFill>
              </a:rPr>
              <a:t>gi</a:t>
            </a:r>
            <a:r>
              <a:rPr lang="en-US" altLang="ko-KR" sz="1200" b="1" dirty="0">
                <a:solidFill>
                  <a:prstClr val="black"/>
                </a:solidFill>
              </a:rPr>
              <a:t>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if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(pass01.length &lt; 8 || pass01.length &gt; 20)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1;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}else if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(pass01.search(/\s/) != -1)</a:t>
            </a:r>
            <a:r>
              <a:rPr lang="en-US" altLang="ko-KR" sz="1200" dirty="0" smtClean="0">
                <a:solidFill>
                  <a:prstClr val="black"/>
                </a:solidFill>
              </a:rPr>
              <a:t> {</a:t>
            </a:r>
            <a:endParaRPr lang="ko-KR" altLang="en-US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2;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}else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if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num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&lt; 0 ||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eng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&lt; 0 ||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spe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&lt; 0)</a:t>
            </a:r>
            <a:r>
              <a:rPr lang="en-US" altLang="ko-KR" sz="1200" dirty="0" smtClean="0">
                <a:solidFill>
                  <a:prstClr val="black"/>
                </a:solidFill>
              </a:rPr>
              <a:t> {</a:t>
            </a:r>
            <a:endParaRPr lang="ko-KR" altLang="en-US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3;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}else{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0;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8~20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자리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,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영문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,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숫자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,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특수문자 조합</a:t>
            </a:r>
            <a:r>
              <a:rPr lang="en-US" altLang="ko-KR" sz="1400" b="1" dirty="0">
                <a:solidFill>
                  <a:prstClr val="black"/>
                </a:solidFill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조건 판별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54773" y="691852"/>
            <a:ext cx="3219450" cy="3419475"/>
            <a:chOff x="703049" y="711310"/>
            <a:chExt cx="3219450" cy="3419475"/>
          </a:xfrm>
        </p:grpSpPr>
        <p:grpSp>
          <p:nvGrpSpPr>
            <p:cNvPr id="9" name="그룹 8"/>
            <p:cNvGrpSpPr/>
            <p:nvPr/>
          </p:nvGrpSpPr>
          <p:grpSpPr>
            <a:xfrm>
              <a:off x="703049" y="711310"/>
              <a:ext cx="3219450" cy="3419475"/>
              <a:chOff x="481722" y="711311"/>
              <a:chExt cx="3219450" cy="341947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22" y="711311"/>
                <a:ext cx="3219450" cy="3419475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666200" y="1616843"/>
                <a:ext cx="2115911" cy="231412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887527" y="3517460"/>
              <a:ext cx="2850493" cy="43222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14" name="직선 화살표 연결선 13"/>
          <p:cNvCxnSpPr/>
          <p:nvPr/>
        </p:nvCxnSpPr>
        <p:spPr>
          <a:xfrm flipV="1">
            <a:off x="2955162" y="1692610"/>
            <a:ext cx="1564444" cy="139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26841" y="4146184"/>
            <a:ext cx="3475312" cy="83099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 Update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SET pass=#{pass}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19604" y="3914563"/>
            <a:ext cx="4341473" cy="246221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altLang="ko-KR" sz="1400" b="1" dirty="0" smtClean="0">
              <a:solidFill>
                <a:prstClr val="black"/>
              </a:solidFill>
            </a:endParaRPr>
          </a:p>
          <a:p>
            <a:endParaRPr lang="en-US" altLang="ko-KR" sz="1400" b="1" dirty="0">
              <a:solidFill>
                <a:prstClr val="black"/>
              </a:solidFill>
            </a:endParaRPr>
          </a:p>
          <a:p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</a:rPr>
              <a:t>ck</a:t>
            </a:r>
            <a:r>
              <a:rPr lang="en-US" altLang="ko-KR" sz="1400" b="1" dirty="0">
                <a:solidFill>
                  <a:prstClr val="black"/>
                </a:solidFill>
              </a:rPr>
              <a:t> = "${</a:t>
            </a:r>
            <a:r>
              <a:rPr lang="en-US" altLang="ko-KR" sz="1400" b="1" dirty="0" err="1">
                <a:solidFill>
                  <a:prstClr val="black"/>
                </a:solidFill>
              </a:rPr>
              <a:t>ck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}“; </a:t>
            </a:r>
            <a:r>
              <a:rPr lang="en-US" altLang="ko-KR" sz="1400" dirty="0" smtClean="0">
                <a:solidFill>
                  <a:prstClr val="black"/>
                </a:solidFill>
              </a:rPr>
              <a:t>// </a:t>
            </a:r>
            <a:r>
              <a:rPr lang="ko-KR" altLang="en-US" sz="1400" dirty="0" smtClean="0">
                <a:solidFill>
                  <a:prstClr val="black"/>
                </a:solidFill>
              </a:rPr>
              <a:t>구분 번호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>
                <a:solidFill>
                  <a:prstClr val="black"/>
                </a:solidFill>
              </a:rPr>
              <a:t>if(</a:t>
            </a:r>
            <a:r>
              <a:rPr lang="en-US" altLang="ko-KR" sz="1400" dirty="0" err="1">
                <a:solidFill>
                  <a:prstClr val="black"/>
                </a:solidFill>
              </a:rPr>
              <a:t>ck</a:t>
            </a:r>
            <a:r>
              <a:rPr lang="en-US" altLang="ko-KR" sz="1400" dirty="0">
                <a:solidFill>
                  <a:prstClr val="black"/>
                </a:solidFill>
              </a:rPr>
              <a:t> == 1){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Swal.fire</a:t>
            </a:r>
            <a:r>
              <a:rPr lang="en-US" altLang="ko-KR" sz="1400" dirty="0" smtClean="0">
                <a:solidFill>
                  <a:prstClr val="black"/>
                </a:solidFill>
              </a:rPr>
              <a:t>({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   </a:t>
            </a:r>
            <a:r>
              <a:rPr lang="ko-KR" altLang="en-US" sz="1400" dirty="0" smtClean="0">
                <a:solidFill>
                  <a:prstClr val="black"/>
                </a:solidFill>
              </a:rPr>
              <a:t>팝업내용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}).</a:t>
            </a:r>
            <a:r>
              <a:rPr lang="en-US" altLang="ko-KR" sz="1400" dirty="0">
                <a:solidFill>
                  <a:prstClr val="black"/>
                </a:solidFill>
              </a:rPr>
              <a:t>then((result) =</a:t>
            </a:r>
            <a:r>
              <a:rPr lang="en-US" altLang="ko-KR" sz="1400" u="sng" dirty="0">
                <a:solidFill>
                  <a:prstClr val="black"/>
                </a:solidFill>
              </a:rPr>
              <a:t>&gt; 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if 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result.value</a:t>
            </a:r>
            <a:r>
              <a:rPr lang="en-US" altLang="ko-KR" sz="1400" dirty="0">
                <a:solidFill>
                  <a:prstClr val="black"/>
                </a:solidFill>
              </a:rPr>
              <a:t>) </a:t>
            </a:r>
            <a:r>
              <a:rPr lang="en-US" altLang="ko-KR" sz="1400" dirty="0" smtClean="0">
                <a:solidFill>
                  <a:prstClr val="black"/>
                </a:solidFill>
              </a:rPr>
              <a:t>{ // OK </a:t>
            </a:r>
            <a:r>
              <a:rPr lang="ko-KR" altLang="en-US" sz="1400" dirty="0" smtClean="0">
                <a:solidFill>
                  <a:prstClr val="black"/>
                </a:solidFill>
              </a:rPr>
              <a:t>클릭 시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  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$(</a:t>
            </a:r>
            <a:r>
              <a:rPr lang="en-US" altLang="ko-KR" sz="1400" b="1" dirty="0">
                <a:solidFill>
                  <a:prstClr val="black"/>
                </a:solidFill>
              </a:rPr>
              <a:t>location).</a:t>
            </a:r>
            <a:r>
              <a:rPr lang="en-US" altLang="ko-KR" sz="1400" b="1" dirty="0" err="1">
                <a:solidFill>
                  <a:prstClr val="black"/>
                </a:solidFill>
              </a:rPr>
              <a:t>attr</a:t>
            </a:r>
            <a:r>
              <a:rPr lang="en-US" altLang="ko-KR" sz="1400" b="1" dirty="0">
                <a:solidFill>
                  <a:prstClr val="black"/>
                </a:solidFill>
              </a:rPr>
              <a:t>("</a:t>
            </a:r>
            <a:r>
              <a:rPr lang="en-US" altLang="ko-KR" sz="1400" b="1" dirty="0" err="1">
                <a:solidFill>
                  <a:prstClr val="black"/>
                </a:solidFill>
              </a:rPr>
              <a:t>href</a:t>
            </a:r>
            <a:r>
              <a:rPr lang="en-US" altLang="ko-KR" sz="1400" b="1" dirty="0">
                <a:solidFill>
                  <a:prstClr val="black"/>
                </a:solidFill>
              </a:rPr>
              <a:t>","${path}/main.do");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}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})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}</a:t>
            </a:r>
          </a:p>
          <a:p>
            <a:r>
              <a:rPr lang="ko-KR" altLang="en-US" sz="1400" b="1" dirty="0" smtClean="0">
                <a:solidFill>
                  <a:prstClr val="black"/>
                </a:solidFill>
              </a:rPr>
              <a:t>  비밀번호 변경 완료 팝업 출력 후 </a:t>
            </a:r>
            <a:r>
              <a:rPr lang="ko-KR" altLang="en-US" sz="1400" b="1" dirty="0" err="1" smtClean="0">
                <a:solidFill>
                  <a:prstClr val="black"/>
                </a:solidFill>
              </a:rPr>
              <a:t>메인으로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 이동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2231221" y="3933467"/>
            <a:ext cx="0" cy="30779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4002153" y="4591987"/>
            <a:ext cx="517451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6841" y="5016859"/>
            <a:ext cx="3475473" cy="1692771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</a:rPr>
              <a:t>새 비밀번호 입력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</a:rPr>
              <a:t>   - 8~20</a:t>
            </a:r>
            <a:r>
              <a:rPr lang="ko-KR" altLang="en-US" sz="1200" dirty="0" smtClean="0">
                <a:solidFill>
                  <a:prstClr val="black"/>
                </a:solidFill>
              </a:rPr>
              <a:t>자리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영문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숫자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특수문자 조합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</a:rPr>
              <a:t>정규식 이용 판별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</a:rPr>
              <a:t>2. CHANGE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-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DataBase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</a:t>
            </a:r>
            <a:r>
              <a:rPr lang="en-US" altLang="ko-KR" sz="1200" dirty="0" smtClean="0">
                <a:solidFill>
                  <a:prstClr val="black"/>
                </a:solidFill>
              </a:rPr>
              <a:t> Update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26841" y="5016859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6841" y="4144587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9604" y="718577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19443" y="3924619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900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6" y="614874"/>
            <a:ext cx="8312727" cy="45313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490659" y="694760"/>
            <a:ext cx="707809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6844563" y="992221"/>
            <a:ext cx="3709" cy="15514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494250" y="1147366"/>
            <a:ext cx="2772707" cy="4684105"/>
            <a:chOff x="502486" y="1313855"/>
            <a:chExt cx="2772707" cy="468410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86" y="1313855"/>
              <a:ext cx="2772707" cy="4684105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503112" y="1313855"/>
              <a:ext cx="2772081" cy="4684105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22" name="직선 화살표 연결선 21"/>
          <p:cNvCxnSpPr/>
          <p:nvPr/>
        </p:nvCxnSpPr>
        <p:spPr>
          <a:xfrm flipH="1">
            <a:off x="3266957" y="1450813"/>
            <a:ext cx="2950575" cy="833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703541" y="1606003"/>
            <a:ext cx="1968022" cy="83099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&lt;View&gt; Session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값 활용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value="${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infor_M.mno</a:t>
            </a:r>
            <a:r>
              <a:rPr lang="en-US" altLang="ko-KR" sz="1200" dirty="0" smtClean="0">
                <a:solidFill>
                  <a:prstClr val="black"/>
                </a:solidFill>
              </a:rPr>
              <a:t>}“,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value</a:t>
            </a:r>
            <a:r>
              <a:rPr lang="en-US" altLang="ko-KR" sz="1200" dirty="0">
                <a:solidFill>
                  <a:prstClr val="black"/>
                </a:solidFill>
              </a:rPr>
              <a:t>="${emp.name }" </a:t>
            </a:r>
            <a:r>
              <a:rPr lang="en-US" altLang="ko-KR" sz="1200" dirty="0" smtClean="0">
                <a:solidFill>
                  <a:prstClr val="black"/>
                </a:solidFill>
              </a:rPr>
              <a:t>,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value="${</a:t>
            </a:r>
            <a:r>
              <a:rPr lang="en-US" altLang="ko-KR" sz="1200" dirty="0" err="1">
                <a:solidFill>
                  <a:prstClr val="black"/>
                </a:solidFill>
              </a:rPr>
              <a:t>emp.grade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}“,…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2516102" y="1784515"/>
            <a:ext cx="278407" cy="2568781"/>
            <a:chOff x="2852395" y="1819064"/>
            <a:chExt cx="278407" cy="2568781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2862123" y="1819064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852395" y="4387845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3120651" y="1819064"/>
              <a:ext cx="10151" cy="25687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직선 화살표 연결선 42"/>
          <p:cNvCxnSpPr/>
          <p:nvPr/>
        </p:nvCxnSpPr>
        <p:spPr>
          <a:xfrm flipH="1">
            <a:off x="5661348" y="1904771"/>
            <a:ext cx="1080809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794086" y="2021501"/>
            <a:ext cx="880752" cy="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2516525" y="4466329"/>
            <a:ext cx="278407" cy="977574"/>
            <a:chOff x="2852395" y="1819064"/>
            <a:chExt cx="278407" cy="2568781"/>
          </a:xfrm>
        </p:grpSpPr>
        <p:cxnSp>
          <p:nvCxnSpPr>
            <p:cNvPr id="49" name="직선 연결선 48"/>
            <p:cNvCxnSpPr/>
            <p:nvPr/>
          </p:nvCxnSpPr>
          <p:spPr>
            <a:xfrm>
              <a:off x="2862123" y="1819064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2852395" y="4387845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H="1">
              <a:off x="3120651" y="1819064"/>
              <a:ext cx="10151" cy="25687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직사각형 51"/>
          <p:cNvSpPr/>
          <p:nvPr/>
        </p:nvSpPr>
        <p:spPr>
          <a:xfrm>
            <a:off x="2958959" y="2637803"/>
            <a:ext cx="3497702" cy="113877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Update</a:t>
            </a:r>
          </a:p>
          <a:p>
            <a:r>
              <a:rPr lang="en-US" altLang="ko-KR" sz="1400" b="1" dirty="0">
                <a:solidFill>
                  <a:prstClr val="black"/>
                </a:solidFill>
              </a:rPr>
              <a:t>UPDATE </a:t>
            </a:r>
            <a:r>
              <a:rPr lang="en-US" altLang="ko-KR" sz="1400" b="1" dirty="0" err="1">
                <a:solidFill>
                  <a:prstClr val="black"/>
                </a:solidFill>
              </a:rPr>
              <a:t>pmsmember</a:t>
            </a:r>
            <a:r>
              <a:rPr lang="en-US" altLang="ko-KR" sz="1400" b="1" dirty="0">
                <a:solidFill>
                  <a:prstClr val="black"/>
                </a:solidFill>
              </a:rPr>
              <a:t> SET pass=#{pass}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&lt;</a:t>
            </a:r>
            <a:r>
              <a:rPr lang="en-US" altLang="ko-KR" sz="1400" b="1" dirty="0">
                <a:solidFill>
                  <a:prstClr val="black"/>
                </a:solidFill>
              </a:rPr>
              <a:t>if test=</a:t>
            </a:r>
            <a:r>
              <a:rPr lang="en-US" altLang="ko-KR" sz="1400" b="1" i="1" dirty="0">
                <a:solidFill>
                  <a:prstClr val="black"/>
                </a:solidFill>
              </a:rPr>
              <a:t>"</a:t>
            </a:r>
            <a:r>
              <a:rPr lang="en-US" altLang="ko-KR" sz="1400" b="1" i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i="1" dirty="0">
                <a:solidFill>
                  <a:prstClr val="black"/>
                </a:solidFill>
              </a:rPr>
              <a:t>!=null and </a:t>
            </a:r>
            <a:r>
              <a:rPr lang="en-US" altLang="ko-KR" sz="1400" b="1" i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i="1" dirty="0">
                <a:solidFill>
                  <a:prstClr val="black"/>
                </a:solidFill>
              </a:rPr>
              <a:t>!=''"&gt;</a:t>
            </a:r>
          </a:p>
          <a:p>
            <a:r>
              <a:rPr lang="en-US" altLang="ko-KR" sz="1400" b="1" dirty="0">
                <a:solidFill>
                  <a:prstClr val="black"/>
                </a:solidFill>
              </a:rPr>
              <a:t>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  , </a:t>
            </a:r>
            <a:r>
              <a:rPr lang="en-US" altLang="ko-KR" sz="1400" b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dirty="0">
                <a:solidFill>
                  <a:prstClr val="black"/>
                </a:solidFill>
              </a:rPr>
              <a:t>=#{</a:t>
            </a:r>
            <a:r>
              <a:rPr lang="en-US" altLang="ko-KR" sz="1400" b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dirty="0">
                <a:solidFill>
                  <a:prstClr val="black"/>
                </a:solidFill>
              </a:rPr>
              <a:t>} 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&lt;/if&gt; WHERE </a:t>
            </a:r>
            <a:r>
              <a:rPr lang="en-US" altLang="ko-KR" sz="1400" b="1" dirty="0" err="1">
                <a:solidFill>
                  <a:prstClr val="black"/>
                </a:solidFill>
              </a:rPr>
              <a:t>mno</a:t>
            </a:r>
            <a:r>
              <a:rPr lang="en-US" altLang="ko-KR" sz="1400" b="1" dirty="0">
                <a:solidFill>
                  <a:prstClr val="black"/>
                </a:solidFill>
              </a:rPr>
              <a:t>=#{</a:t>
            </a:r>
            <a:r>
              <a:rPr lang="en-US" altLang="ko-KR" sz="1400" b="1" dirty="0" err="1">
                <a:solidFill>
                  <a:prstClr val="black"/>
                </a:solidFill>
              </a:rPr>
              <a:t>mno</a:t>
            </a:r>
            <a:r>
              <a:rPr lang="en-US" altLang="ko-KR" sz="1400" b="1" dirty="0">
                <a:solidFill>
                  <a:prstClr val="black"/>
                </a:solidFill>
              </a:rPr>
              <a:t>}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175151" y="4020801"/>
            <a:ext cx="4196741" cy="264687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&lt;View JS&gt;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$("[</a:t>
            </a:r>
            <a:r>
              <a:rPr lang="en-US" altLang="ko-KR" sz="1400" dirty="0">
                <a:solidFill>
                  <a:prstClr val="black"/>
                </a:solidFill>
              </a:rPr>
              <a:t>name=</a:t>
            </a:r>
            <a:r>
              <a:rPr lang="en-US" altLang="ko-KR" sz="1400" dirty="0" err="1">
                <a:solidFill>
                  <a:prstClr val="black"/>
                </a:solidFill>
              </a:rPr>
              <a:t>ck</a:t>
            </a:r>
            <a:r>
              <a:rPr lang="en-US" altLang="ko-KR" sz="1400" dirty="0">
                <a:solidFill>
                  <a:prstClr val="black"/>
                </a:solidFill>
              </a:rPr>
              <a:t>]").click(function(){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</a:rPr>
              <a:t>ckPhone</a:t>
            </a:r>
            <a:r>
              <a:rPr lang="en-US" altLang="ko-KR" sz="1400" b="1" dirty="0">
                <a:solidFill>
                  <a:prstClr val="black"/>
                </a:solidFill>
              </a:rPr>
              <a:t> = $("#</a:t>
            </a:r>
            <a:r>
              <a:rPr lang="en-US" altLang="ko-KR" sz="1400" b="1" dirty="0" err="1">
                <a:solidFill>
                  <a:prstClr val="black"/>
                </a:solidFill>
              </a:rPr>
              <a:t>ckPhone</a:t>
            </a:r>
            <a:r>
              <a:rPr lang="en-US" altLang="ko-KR" sz="1400" b="1" dirty="0">
                <a:solidFill>
                  <a:prstClr val="black"/>
                </a:solidFill>
              </a:rPr>
              <a:t>").is(":checked");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</a:rPr>
              <a:t>ckMail</a:t>
            </a:r>
            <a:r>
              <a:rPr lang="en-US" altLang="ko-KR" sz="1400" b="1" dirty="0">
                <a:solidFill>
                  <a:prstClr val="black"/>
                </a:solidFill>
              </a:rPr>
              <a:t> = $("#</a:t>
            </a:r>
            <a:r>
              <a:rPr lang="en-US" altLang="ko-KR" sz="1400" b="1" dirty="0" err="1">
                <a:solidFill>
                  <a:prstClr val="black"/>
                </a:solidFill>
              </a:rPr>
              <a:t>ckMail</a:t>
            </a:r>
            <a:r>
              <a:rPr lang="en-US" altLang="ko-KR" sz="1400" b="1" dirty="0">
                <a:solidFill>
                  <a:prstClr val="black"/>
                </a:solidFill>
              </a:rPr>
              <a:t>").is(":checked");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if(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ckPhone</a:t>
            </a:r>
            <a:r>
              <a:rPr lang="en-US" altLang="ko-KR" sz="1400" dirty="0">
                <a:solidFill>
                  <a:prstClr val="black"/>
                </a:solidFill>
              </a:rPr>
              <a:t>){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 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>
                <a:solidFill>
                  <a:prstClr val="black"/>
                </a:solidFill>
              </a:rPr>
              <a:t>txt = $("#phone").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$("#</a:t>
            </a:r>
            <a:r>
              <a:rPr lang="en-US" altLang="ko-KR" sz="1400" b="1" dirty="0">
                <a:solidFill>
                  <a:prstClr val="black"/>
                </a:solidFill>
              </a:rPr>
              <a:t>con").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(txt);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}</a:t>
            </a:r>
            <a:r>
              <a:rPr lang="en-US" altLang="ko-KR" sz="1400" dirty="0">
                <a:solidFill>
                  <a:prstClr val="black"/>
                </a:solidFill>
              </a:rPr>
              <a:t>else if(</a:t>
            </a:r>
            <a:r>
              <a:rPr lang="en-US" altLang="ko-KR" sz="1400" dirty="0" err="1">
                <a:solidFill>
                  <a:prstClr val="black"/>
                </a:solidFill>
              </a:rPr>
              <a:t>ckMail</a:t>
            </a:r>
            <a:r>
              <a:rPr lang="en-US" altLang="ko-KR" sz="1400" dirty="0">
                <a:solidFill>
                  <a:prstClr val="black"/>
                </a:solidFill>
              </a:rPr>
              <a:t>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>
                <a:solidFill>
                  <a:prstClr val="black"/>
                </a:solidFill>
              </a:rPr>
              <a:t>txt = $("#mail").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    $("#</a:t>
            </a:r>
            <a:r>
              <a:rPr lang="en-US" altLang="ko-KR" sz="1400" b="1" dirty="0">
                <a:solidFill>
                  <a:prstClr val="black"/>
                </a:solidFill>
              </a:rPr>
              <a:t>con").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(txt);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}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 });</a:t>
            </a:r>
            <a:r>
              <a:rPr lang="ko-KR" altLang="en-US" sz="1400" dirty="0" smtClean="0">
                <a:solidFill>
                  <a:prstClr val="black"/>
                </a:solidFill>
              </a:rPr>
              <a:t> 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r>
              <a:rPr lang="ko-KR" altLang="en-US" sz="1400" b="1" dirty="0" smtClean="0">
                <a:solidFill>
                  <a:prstClr val="black"/>
                </a:solidFill>
              </a:rPr>
              <a:t> 전화번호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&amp;</a:t>
            </a:r>
            <a:r>
              <a:rPr lang="ko-KR" altLang="en-US" sz="1400" b="1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 체크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-&gt;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희망연락처 자동 입력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2795355" y="4889535"/>
            <a:ext cx="379796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2794932" y="3780798"/>
            <a:ext cx="690317" cy="110873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54" y="659521"/>
            <a:ext cx="623455" cy="35502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6217532" y="1153676"/>
            <a:ext cx="2656047" cy="1735653"/>
            <a:chOff x="1180455" y="1685106"/>
            <a:chExt cx="2921652" cy="190921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455" y="1689928"/>
              <a:ext cx="2921652" cy="1904396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180455" y="1685106"/>
              <a:ext cx="2921652" cy="1909218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6777855" y="2968684"/>
            <a:ext cx="2207888" cy="1969770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Check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개인정보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희망연락처 등록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전화번호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체크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정보 이용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742157" y="2512348"/>
            <a:ext cx="1622910" cy="27318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6222095" y="1450480"/>
            <a:ext cx="26825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471409" y="2637803"/>
            <a:ext cx="26825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6478329" y="1450480"/>
            <a:ext cx="12446" cy="11984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777855" y="296868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703541" y="1612522"/>
            <a:ext cx="646037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2381" y="4019333"/>
            <a:ext cx="847684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944210" y="2647554"/>
            <a:ext cx="1504221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84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75183" y="1845280"/>
            <a:ext cx="6419850" cy="2301314"/>
            <a:chOff x="996245" y="1680521"/>
            <a:chExt cx="6419850" cy="230131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245" y="2200660"/>
              <a:ext cx="6419850" cy="17811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96245" y="1680521"/>
              <a:ext cx="2488359" cy="461665"/>
            </a:xfrm>
            <a:prstGeom prst="rect">
              <a:avLst/>
            </a:prstGeom>
            <a:solidFill>
              <a:srgbClr val="94C3BB"/>
            </a:solidFill>
            <a:ln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권한별 접근 기능</a:t>
              </a:r>
              <a:endPara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8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481476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70" y="614875"/>
            <a:ext cx="8312727" cy="45313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240127" y="692712"/>
            <a:ext cx="707809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7594031" y="1003793"/>
            <a:ext cx="0" cy="18635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65259" y="1242148"/>
            <a:ext cx="5510431" cy="433965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&lt;Service&gt; Paging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sch.setCount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dao.empLogCount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</a:t>
            </a:r>
            <a:r>
              <a:rPr lang="en-US" altLang="ko-KR" sz="1200" dirty="0" smtClean="0">
                <a:solidFill>
                  <a:prstClr val="black"/>
                </a:solidFill>
              </a:rPr>
              <a:t>)); 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sch.setPageSize</a:t>
            </a:r>
            <a:r>
              <a:rPr lang="en-US" altLang="ko-KR" sz="1200" dirty="0" smtClean="0">
                <a:solidFill>
                  <a:prstClr val="black"/>
                </a:solidFill>
              </a:rPr>
              <a:t>(5); 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sch.setPageCount</a:t>
            </a:r>
            <a:r>
              <a:rPr lang="en-US" altLang="ko-KR" sz="1200" dirty="0">
                <a:solidFill>
                  <a:prstClr val="black"/>
                </a:solidFill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)(</a:t>
            </a:r>
            <a:r>
              <a:rPr lang="en-US" altLang="ko-KR" sz="1200" dirty="0" err="1">
                <a:solidFill>
                  <a:prstClr val="black"/>
                </a:solidFill>
              </a:rPr>
              <a:t>Math.ceil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sch.getCount</a:t>
            </a:r>
            <a:r>
              <a:rPr lang="en-US" altLang="ko-KR" sz="1200" dirty="0">
                <a:solidFill>
                  <a:prstClr val="black"/>
                </a:solidFill>
              </a:rPr>
              <a:t>()/(double)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</a:rPr>
              <a:t>())));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()==0) {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sch.setCurPage</a:t>
            </a:r>
            <a:r>
              <a:rPr lang="en-US" altLang="ko-KR" sz="1200" dirty="0">
                <a:solidFill>
                  <a:prstClr val="black"/>
                </a:solidFill>
              </a:rPr>
              <a:t>(1</a:t>
            </a:r>
            <a:r>
              <a:rPr lang="en-US" altLang="ko-KR" sz="1200" dirty="0" smtClean="0">
                <a:solidFill>
                  <a:prstClr val="black"/>
                </a:solidFill>
              </a:rPr>
              <a:t>); }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sch.setStart</a:t>
            </a:r>
            <a:r>
              <a:rPr lang="en-US" altLang="ko-KR" sz="1200" dirty="0">
                <a:solidFill>
                  <a:prstClr val="black"/>
                </a:solidFill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()-1)*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</a:rPr>
              <a:t>()+1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sch.setEnd</a:t>
            </a:r>
            <a:r>
              <a:rPr lang="en-US" altLang="ko-KR" sz="1200" dirty="0" smtClean="0">
                <a:solidFill>
                  <a:prstClr val="black"/>
                </a:solidFill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()*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sch.getPageSize</a:t>
            </a:r>
            <a:r>
              <a:rPr lang="en-US" altLang="ko-KR" sz="1200" dirty="0" smtClean="0">
                <a:solidFill>
                  <a:prstClr val="black"/>
                </a:solidFill>
              </a:rPr>
              <a:t>());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sch.setBlocksize</a:t>
            </a:r>
            <a:r>
              <a:rPr lang="en-US" altLang="ko-KR" sz="1200" dirty="0">
                <a:solidFill>
                  <a:prstClr val="black"/>
                </a:solidFill>
              </a:rPr>
              <a:t>(5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blocknum</a:t>
            </a:r>
            <a:r>
              <a:rPr lang="en-US" altLang="ko-KR" sz="1200" dirty="0">
                <a:solidFill>
                  <a:prstClr val="black"/>
                </a:solidFill>
              </a:rPr>
              <a:t> = (</a:t>
            </a:r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)</a:t>
            </a:r>
            <a:r>
              <a:rPr lang="en-US" altLang="ko-KR" sz="1200" dirty="0" err="1">
                <a:solidFill>
                  <a:prstClr val="black"/>
                </a:solidFill>
              </a:rPr>
              <a:t>Math.ceil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()/(double)</a:t>
            </a:r>
            <a:r>
              <a:rPr lang="en-US" altLang="ko-KR" sz="1200" dirty="0" err="1">
                <a:solidFill>
                  <a:prstClr val="black"/>
                </a:solidFill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</a:rPr>
              <a:t>());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</a:rPr>
              <a:t>blocknum</a:t>
            </a:r>
            <a:r>
              <a:rPr lang="en-US" altLang="ko-KR" sz="1200" dirty="0">
                <a:solidFill>
                  <a:prstClr val="black"/>
                </a:solidFill>
              </a:rPr>
              <a:t>*</a:t>
            </a:r>
            <a:r>
              <a:rPr lang="en-US" altLang="ko-KR" sz="1200" dirty="0" err="1">
                <a:solidFill>
                  <a:prstClr val="black"/>
                </a:solidFill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sch.setEndBlock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</a:rPr>
              <a:t>&gt;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sch.getPageCount</a:t>
            </a:r>
            <a:r>
              <a:rPr lang="en-US" altLang="ko-KR" sz="1200" dirty="0" smtClean="0">
                <a:solidFill>
                  <a:prstClr val="black"/>
                </a:solidFill>
              </a:rPr>
              <a:t>()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          ?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sch.getPageCount</a:t>
            </a:r>
            <a:r>
              <a:rPr lang="en-US" altLang="ko-KR" sz="1200" dirty="0">
                <a:solidFill>
                  <a:prstClr val="black"/>
                </a:solidFill>
              </a:rPr>
              <a:t>():</a:t>
            </a:r>
            <a:r>
              <a:rPr lang="en-US" altLang="ko-KR" sz="1200" dirty="0" err="1">
                <a:solidFill>
                  <a:prstClr val="black"/>
                </a:solidFill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sch.setStartBlock</a:t>
            </a:r>
            <a:r>
              <a:rPr lang="en-US" altLang="ko-KR" sz="1200" dirty="0">
                <a:solidFill>
                  <a:prstClr val="black"/>
                </a:solidFill>
              </a:rPr>
              <a:t>((blocknum-1</a:t>
            </a:r>
            <a:r>
              <a:rPr lang="en-US" altLang="ko-KR" sz="1200" dirty="0" smtClean="0">
                <a:solidFill>
                  <a:prstClr val="black"/>
                </a:solidFill>
              </a:rPr>
              <a:t>)*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	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</a:rPr>
              <a:t>()+1);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return </a:t>
            </a:r>
            <a:r>
              <a:rPr lang="en-US" altLang="ko-KR" sz="1200" dirty="0" err="1">
                <a:solidFill>
                  <a:prstClr val="black"/>
                </a:solidFill>
              </a:rPr>
              <a:t>dao.logList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94348" y="3925224"/>
            <a:ext cx="5117449" cy="249299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Select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SELECT </a:t>
            </a:r>
            <a:r>
              <a:rPr lang="en-US" altLang="ko-KR" sz="1200" dirty="0">
                <a:solidFill>
                  <a:prstClr val="black"/>
                </a:solidFill>
              </a:rPr>
              <a:t>* </a:t>
            </a:r>
            <a:r>
              <a:rPr lang="en-US" altLang="ko-KR" sz="1200" dirty="0" smtClean="0">
                <a:solidFill>
                  <a:prstClr val="black"/>
                </a:solidFill>
              </a:rPr>
              <a:t>FROM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( SELECT </a:t>
            </a:r>
            <a:r>
              <a:rPr lang="en-US" altLang="ko-KR" sz="1200" dirty="0" err="1">
                <a:solidFill>
                  <a:prstClr val="black"/>
                </a:solidFill>
              </a:rPr>
              <a:t>rownum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cnt</a:t>
            </a:r>
            <a:r>
              <a:rPr lang="en-US" altLang="ko-KR" sz="1200" dirty="0">
                <a:solidFill>
                  <a:prstClr val="black"/>
                </a:solidFill>
              </a:rPr>
              <a:t>, e.name, </a:t>
            </a:r>
            <a:r>
              <a:rPr lang="en-US" altLang="ko-KR" sz="1200" dirty="0" err="1">
                <a:solidFill>
                  <a:prstClr val="black"/>
                </a:solidFill>
              </a:rPr>
              <a:t>e.grade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</a:rPr>
              <a:t>m.wcon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CASE </a:t>
            </a:r>
            <a:r>
              <a:rPr lang="en-US" altLang="ko-KR" sz="1200" dirty="0">
                <a:solidFill>
                  <a:prstClr val="black"/>
                </a:solidFill>
              </a:rPr>
              <a:t>WHEN </a:t>
            </a:r>
            <a:r>
              <a:rPr lang="en-US" altLang="ko-KR" sz="1200" dirty="0" err="1">
                <a:solidFill>
                  <a:prstClr val="black"/>
                </a:solidFill>
              </a:rPr>
              <a:t>l.state</a:t>
            </a:r>
            <a:r>
              <a:rPr lang="en-US" altLang="ko-KR" sz="1200" dirty="0">
                <a:solidFill>
                  <a:prstClr val="black"/>
                </a:solidFill>
              </a:rPr>
              <a:t> = 0 THEN '</a:t>
            </a:r>
            <a:r>
              <a:rPr lang="ko-KR" altLang="en-US" sz="1200" dirty="0">
                <a:solidFill>
                  <a:prstClr val="black"/>
                </a:solidFill>
              </a:rPr>
              <a:t>로그아웃</a:t>
            </a:r>
            <a:r>
              <a:rPr lang="en-US" altLang="ko-KR" sz="1200" dirty="0">
                <a:solidFill>
                  <a:prstClr val="black"/>
                </a:solidFill>
              </a:rPr>
              <a:t>' ELSE '</a:t>
            </a:r>
            <a:r>
              <a:rPr lang="ko-KR" altLang="en-US" sz="1200" dirty="0">
                <a:solidFill>
                  <a:prstClr val="black"/>
                </a:solidFill>
              </a:rPr>
              <a:t>로그인</a:t>
            </a:r>
            <a:r>
              <a:rPr lang="en-US" altLang="ko-KR" sz="1200" dirty="0">
                <a:solidFill>
                  <a:prstClr val="black"/>
                </a:solidFill>
              </a:rPr>
              <a:t>' END AS state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FROM </a:t>
            </a:r>
            <a:r>
              <a:rPr lang="en-US" altLang="ko-KR" sz="1200" dirty="0">
                <a:solidFill>
                  <a:prstClr val="black"/>
                </a:solidFill>
              </a:rPr>
              <a:t>PMSEMP e, PMSMEMBER m, PMSLOG l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WHERE </a:t>
            </a:r>
            <a:r>
              <a:rPr lang="en-US" altLang="ko-KR" sz="1200" dirty="0" err="1">
                <a:solidFill>
                  <a:prstClr val="black"/>
                </a:solidFill>
              </a:rPr>
              <a:t>e.eno</a:t>
            </a:r>
            <a:r>
              <a:rPr lang="en-US" altLang="ko-KR" sz="1200" dirty="0">
                <a:solidFill>
                  <a:prstClr val="black"/>
                </a:solidFill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</a:rPr>
              <a:t>m.mno</a:t>
            </a:r>
            <a:r>
              <a:rPr lang="en-US" altLang="ko-KR" sz="1200" dirty="0">
                <a:solidFill>
                  <a:prstClr val="black"/>
                </a:solidFill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</a:rPr>
              <a:t>m.mno</a:t>
            </a:r>
            <a:r>
              <a:rPr lang="en-US" altLang="ko-KR" sz="1200" dirty="0">
                <a:solidFill>
                  <a:prstClr val="black"/>
                </a:solidFill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</a:rPr>
              <a:t>l.mno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AND </a:t>
            </a:r>
            <a:r>
              <a:rPr lang="en-US" altLang="ko-KR" sz="1200" dirty="0">
                <a:solidFill>
                  <a:prstClr val="black"/>
                </a:solidFill>
              </a:rPr>
              <a:t>login=(SELECT max(login) FROM </a:t>
            </a:r>
            <a:r>
              <a:rPr lang="en-US" altLang="ko-KR" sz="1200" dirty="0" err="1">
                <a:solidFill>
                  <a:prstClr val="black"/>
                </a:solidFill>
              </a:rPr>
              <a:t>pmslog</a:t>
            </a:r>
            <a:r>
              <a:rPr lang="en-US" altLang="ko-KR" sz="1200" dirty="0">
                <a:solidFill>
                  <a:prstClr val="black"/>
                </a:solidFill>
              </a:rPr>
              <a:t> WHERE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</a:rPr>
              <a:t>=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m.mno</a:t>
            </a:r>
            <a:r>
              <a:rPr lang="en-US" altLang="ko-KR" sz="1200" dirty="0" smtClean="0">
                <a:solidFill>
                  <a:prstClr val="black"/>
                </a:solidFill>
              </a:rPr>
              <a:t>)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if test="</a:t>
            </a:r>
            <a:r>
              <a:rPr lang="en-US" altLang="ko-KR" sz="1200" dirty="0" err="1">
                <a:solidFill>
                  <a:prstClr val="black"/>
                </a:solidFill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</a:rPr>
              <a:t>!=null and </a:t>
            </a:r>
            <a:r>
              <a:rPr lang="en-US" altLang="ko-KR" sz="1200" dirty="0" err="1">
                <a:solidFill>
                  <a:prstClr val="black"/>
                </a:solidFill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</a:rPr>
              <a:t>!=''"&gt;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AND </a:t>
            </a:r>
            <a:r>
              <a:rPr lang="en-US" altLang="ko-KR" sz="1200" dirty="0" err="1">
                <a:solidFill>
                  <a:prstClr val="black"/>
                </a:solidFill>
              </a:rPr>
              <a:t>m.pno</a:t>
            </a:r>
            <a:r>
              <a:rPr lang="en-US" altLang="ko-KR" sz="1200" dirty="0">
                <a:solidFill>
                  <a:prstClr val="black"/>
                </a:solidFill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</a:rPr>
              <a:t>} &lt;/</a:t>
            </a:r>
            <a:r>
              <a:rPr lang="en-US" altLang="ko-KR" sz="1200" dirty="0">
                <a:solidFill>
                  <a:prstClr val="black"/>
                </a:solidFill>
              </a:rPr>
              <a:t>if&gt;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if test="name!=null and name!=''"&gt;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AND </a:t>
            </a:r>
            <a:r>
              <a:rPr lang="en-US" altLang="ko-KR" sz="1200" dirty="0">
                <a:solidFill>
                  <a:prstClr val="black"/>
                </a:solidFill>
              </a:rPr>
              <a:t>e.name like '%'||#{name}||'%'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&lt;/if&gt; ORDER </a:t>
            </a:r>
            <a:r>
              <a:rPr lang="en-US" altLang="ko-KR" sz="1200" dirty="0">
                <a:solidFill>
                  <a:prstClr val="black"/>
                </a:solidFill>
              </a:rPr>
              <a:t>BY </a:t>
            </a:r>
            <a:r>
              <a:rPr lang="en-US" altLang="ko-KR" sz="1200" dirty="0" err="1">
                <a:solidFill>
                  <a:prstClr val="black"/>
                </a:solidFill>
              </a:rPr>
              <a:t>m.mno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) WHERE </a:t>
            </a:r>
            <a:r>
              <a:rPr lang="en-US" altLang="ko-KR" sz="1200" dirty="0" err="1">
                <a:solidFill>
                  <a:prstClr val="black"/>
                </a:solidFill>
              </a:rPr>
              <a:t>cnt</a:t>
            </a:r>
            <a:r>
              <a:rPr lang="en-US" altLang="ko-KR" sz="1200" dirty="0">
                <a:solidFill>
                  <a:prstClr val="black"/>
                </a:solidFill>
              </a:rPr>
              <a:t> BETWEEN #{start} AND #{end}</a:t>
            </a:r>
            <a:endParaRPr lang="en-US" altLang="ko-KR" sz="1200" b="1" dirty="0" smtClean="0">
              <a:solidFill>
                <a:prstClr val="black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897622" y="1190152"/>
            <a:ext cx="3914175" cy="2440983"/>
            <a:chOff x="4897622" y="1190152"/>
            <a:chExt cx="3914175" cy="244098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7622" y="1190152"/>
              <a:ext cx="3914175" cy="2440983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4897622" y="1190152"/>
              <a:ext cx="3914175" cy="2440983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7230402" y="1401013"/>
            <a:ext cx="1456398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74649" y="3153424"/>
            <a:ext cx="1323998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4464996" y="3278221"/>
            <a:ext cx="1709654" cy="787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7850659" y="1697074"/>
            <a:ext cx="0" cy="22281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54" y="659521"/>
            <a:ext cx="623455" cy="35502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65259" y="1242148"/>
            <a:ext cx="1431736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94348" y="3932055"/>
            <a:ext cx="1431736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73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05683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0" y="614873"/>
            <a:ext cx="8312727" cy="45313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950247" y="692712"/>
            <a:ext cx="707809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201648" y="1283507"/>
            <a:ext cx="3310890" cy="2074545"/>
            <a:chOff x="1458863" y="2528133"/>
            <a:chExt cx="3009900" cy="18859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863" y="2528133"/>
              <a:ext cx="3009900" cy="188595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458864" y="2528134"/>
              <a:ext cx="3009899" cy="1885949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11" name="직선 화살표 연결선 10"/>
          <p:cNvCxnSpPr/>
          <p:nvPr/>
        </p:nvCxnSpPr>
        <p:spPr>
          <a:xfrm>
            <a:off x="8274967" y="1000415"/>
            <a:ext cx="0" cy="2728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98951" y="1273265"/>
            <a:ext cx="4060638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&lt;Controller&gt;       Session Remove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service.logoutUpdate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);</a:t>
            </a:r>
            <a:endParaRPr lang="ko-KR" altLang="en-US" sz="1200" b="1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HttpSession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session =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request.getSession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();</a:t>
            </a:r>
          </a:p>
          <a:p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session.invalidate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();</a:t>
            </a:r>
          </a:p>
          <a:p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모든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Session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제거</a:t>
            </a:r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8951" y="2617293"/>
            <a:ext cx="4060639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 Update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UPDATE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pmslog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SET state=0, logout=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sysdate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 AND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state=1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로그아웃 정보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Update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98951" y="3815128"/>
            <a:ext cx="5788789" cy="264687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&lt;View JS Function&gt;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function </a:t>
            </a:r>
            <a:r>
              <a:rPr lang="en-US" altLang="ko-KR" sz="1400" dirty="0" err="1">
                <a:solidFill>
                  <a:prstClr val="black"/>
                </a:solidFill>
              </a:rPr>
              <a:t>logOut</a:t>
            </a:r>
            <a:r>
              <a:rPr lang="en-US" altLang="ko-KR" sz="1400" dirty="0">
                <a:solidFill>
                  <a:prstClr val="black"/>
                </a:solidFill>
              </a:rPr>
              <a:t>(){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Swal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.fire</a:t>
            </a:r>
            <a:r>
              <a:rPr lang="en-US" altLang="ko-KR" sz="1400" dirty="0" smtClean="0">
                <a:solidFill>
                  <a:prstClr val="black"/>
                </a:solidFill>
              </a:rPr>
              <a:t>({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title</a:t>
            </a:r>
            <a:r>
              <a:rPr lang="en-US" altLang="ko-KR" sz="1400" dirty="0">
                <a:solidFill>
                  <a:prstClr val="black"/>
                </a:solidFill>
              </a:rPr>
              <a:t>:'</a:t>
            </a:r>
            <a:r>
              <a:rPr lang="ko-KR" altLang="en-US" sz="1400" dirty="0">
                <a:solidFill>
                  <a:prstClr val="black"/>
                </a:solidFill>
              </a:rPr>
              <a:t>로그아웃 </a:t>
            </a:r>
            <a:r>
              <a:rPr lang="en-US" altLang="ko-KR" sz="1400" dirty="0" smtClean="0">
                <a:solidFill>
                  <a:prstClr val="black"/>
                </a:solidFill>
              </a:rPr>
              <a:t>', text</a:t>
            </a:r>
            <a:r>
              <a:rPr lang="en-US" altLang="ko-KR" sz="1400" dirty="0">
                <a:solidFill>
                  <a:prstClr val="black"/>
                </a:solidFill>
              </a:rPr>
              <a:t>:"</a:t>
            </a:r>
            <a:r>
              <a:rPr lang="ko-KR" altLang="en-US" sz="1400" dirty="0">
                <a:solidFill>
                  <a:prstClr val="black"/>
                </a:solidFill>
              </a:rPr>
              <a:t>로그아웃 하시겠습니까</a:t>
            </a:r>
            <a:r>
              <a:rPr lang="en-US" altLang="ko-KR" sz="1400" dirty="0">
                <a:solidFill>
                  <a:prstClr val="black"/>
                </a:solidFill>
              </a:rPr>
              <a:t>?",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icon</a:t>
            </a:r>
            <a:r>
              <a:rPr lang="en-US" altLang="ko-KR" sz="1400" dirty="0">
                <a:solidFill>
                  <a:prstClr val="black"/>
                </a:solidFill>
              </a:rPr>
              <a:t>: 'info</a:t>
            </a:r>
            <a:r>
              <a:rPr lang="en-US" altLang="ko-KR" sz="1400" dirty="0" smtClean="0">
                <a:solidFill>
                  <a:prstClr val="black"/>
                </a:solidFill>
              </a:rPr>
              <a:t>',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showCancelButton</a:t>
            </a:r>
            <a:r>
              <a:rPr lang="en-US" altLang="ko-KR" sz="1400" dirty="0">
                <a:solidFill>
                  <a:prstClr val="black"/>
                </a:solidFill>
              </a:rPr>
              <a:t>: true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}).</a:t>
            </a:r>
            <a:r>
              <a:rPr lang="en-US" altLang="ko-KR" sz="1400" dirty="0">
                <a:solidFill>
                  <a:prstClr val="black"/>
                </a:solidFill>
              </a:rPr>
              <a:t>then((result) =&gt; 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if 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result.value</a:t>
            </a:r>
            <a:r>
              <a:rPr lang="en-US" altLang="ko-KR" sz="1400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  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$(</a:t>
            </a:r>
            <a:r>
              <a:rPr lang="en-US" altLang="ko-KR" sz="1400" b="1" dirty="0">
                <a:solidFill>
                  <a:prstClr val="black"/>
                </a:solidFill>
              </a:rPr>
              <a:t>location).</a:t>
            </a:r>
            <a:r>
              <a:rPr lang="en-US" altLang="ko-KR" sz="1400" b="1" dirty="0" err="1">
                <a:solidFill>
                  <a:prstClr val="black"/>
                </a:solidFill>
              </a:rPr>
              <a:t>attr</a:t>
            </a:r>
            <a:r>
              <a:rPr lang="en-US" altLang="ko-KR" sz="1400" b="1" dirty="0">
                <a:solidFill>
                  <a:prstClr val="black"/>
                </a:solidFill>
              </a:rPr>
              <a:t>("</a:t>
            </a:r>
            <a:r>
              <a:rPr lang="en-US" altLang="ko-KR" sz="1400" b="1" dirty="0" err="1">
                <a:solidFill>
                  <a:prstClr val="black"/>
                </a:solidFill>
              </a:rPr>
              <a:t>href</a:t>
            </a:r>
            <a:r>
              <a:rPr lang="en-US" altLang="ko-KR" sz="1400" b="1" dirty="0">
                <a:solidFill>
                  <a:prstClr val="black"/>
                </a:solidFill>
              </a:rPr>
              <a:t>","${path}/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PmsMember.do?method</a:t>
            </a:r>
            <a:endParaRPr lang="en-US" altLang="ko-KR" sz="1400" b="1" dirty="0">
              <a:solidFill>
                <a:prstClr val="black"/>
              </a:solidFill>
            </a:endParaRP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			    =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logout&amp;mno</a:t>
            </a:r>
            <a:r>
              <a:rPr lang="en-US" altLang="ko-KR" sz="1400" b="1" dirty="0">
                <a:solidFill>
                  <a:prstClr val="black"/>
                </a:solidFill>
              </a:rPr>
              <a:t>="+${</a:t>
            </a:r>
            <a:r>
              <a:rPr lang="en-US" altLang="ko-KR" sz="1400" b="1" dirty="0" err="1">
                <a:solidFill>
                  <a:prstClr val="black"/>
                </a:solidFill>
              </a:rPr>
              <a:t>mno</a:t>
            </a:r>
            <a:r>
              <a:rPr lang="en-US" altLang="ko-KR" sz="1400" b="1" dirty="0">
                <a:solidFill>
                  <a:prstClr val="black"/>
                </a:solidFill>
              </a:rPr>
              <a:t>});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}   });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}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&lt;script </a:t>
            </a:r>
            <a:r>
              <a:rPr lang="en-US" altLang="ko-KR" sz="1400" dirty="0" err="1">
                <a:solidFill>
                  <a:prstClr val="black"/>
                </a:solidFill>
              </a:rPr>
              <a:t>src</a:t>
            </a:r>
            <a:r>
              <a:rPr lang="en-US" altLang="ko-KR" sz="1400" dirty="0">
                <a:solidFill>
                  <a:prstClr val="black"/>
                </a:solidFill>
              </a:rPr>
              <a:t>="https://cdn.jsdelivr.net/</a:t>
            </a:r>
            <a:r>
              <a:rPr lang="en-US" altLang="ko-KR" sz="1400" dirty="0" err="1">
                <a:solidFill>
                  <a:prstClr val="black"/>
                </a:solidFill>
              </a:rPr>
              <a:t>npm</a:t>
            </a:r>
            <a:r>
              <a:rPr lang="en-US" altLang="ko-KR" sz="1400" dirty="0">
                <a:solidFill>
                  <a:prstClr val="black"/>
                </a:solidFill>
              </a:rPr>
              <a:t>/sweetalert2@9"&gt;&lt;/script&gt;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&lt;script </a:t>
            </a:r>
            <a:r>
              <a:rPr lang="en-US" altLang="ko-KR" sz="1400" dirty="0" err="1">
                <a:solidFill>
                  <a:prstClr val="black"/>
                </a:solidFill>
              </a:rPr>
              <a:t>src</a:t>
            </a:r>
            <a:r>
              <a:rPr lang="en-US" altLang="ko-KR" sz="1400" dirty="0">
                <a:solidFill>
                  <a:prstClr val="black"/>
                </a:solidFill>
              </a:rPr>
              <a:t>="https://cdn.jsdelivr.net/</a:t>
            </a:r>
            <a:r>
              <a:rPr lang="en-US" altLang="ko-KR" sz="1400" dirty="0" err="1">
                <a:solidFill>
                  <a:prstClr val="black"/>
                </a:solidFill>
              </a:rPr>
              <a:t>npm</a:t>
            </a:r>
            <a:r>
              <a:rPr lang="en-US" altLang="ko-KR" sz="1400" dirty="0">
                <a:solidFill>
                  <a:prstClr val="black"/>
                </a:solidFill>
              </a:rPr>
              <a:t>/promise-</a:t>
            </a:r>
            <a:r>
              <a:rPr lang="en-US" altLang="ko-KR" sz="1400" dirty="0" err="1">
                <a:solidFill>
                  <a:prstClr val="black"/>
                </a:solidFill>
              </a:rPr>
              <a:t>polyfill</a:t>
            </a:r>
            <a:r>
              <a:rPr lang="en-US" altLang="ko-KR" sz="1400" dirty="0">
                <a:solidFill>
                  <a:prstClr val="black"/>
                </a:solidFill>
              </a:rPr>
              <a:t>"&gt;&lt;/script&gt;</a:t>
            </a:r>
            <a:endParaRPr lang="en-US" altLang="ko-KR" sz="1400" dirty="0" smtClean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76683" y="2872359"/>
            <a:ext cx="679421" cy="39592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4659589" y="3050650"/>
            <a:ext cx="1417811" cy="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4659589" y="1994012"/>
            <a:ext cx="1417094" cy="104562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5718662" y="3358052"/>
            <a:ext cx="0" cy="46480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54" y="659521"/>
            <a:ext cx="623455" cy="35502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530214" y="3631135"/>
            <a:ext cx="2207888" cy="2800767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LogOut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Confirm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 출력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OK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로그아웃 정보 등록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세션 제거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메인으로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Cancel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유지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34725" y="363473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98950" y="1273265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98950" y="2617292"/>
            <a:ext cx="1271038" cy="3133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950" y="3815128"/>
            <a:ext cx="1518174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0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71" y="656116"/>
            <a:ext cx="1155385" cy="16741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889" y="664017"/>
            <a:ext cx="1339041" cy="35206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53" y="664017"/>
            <a:ext cx="1273722" cy="15088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191688" y="714543"/>
            <a:ext cx="17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사이드 메뉴</a:t>
            </a:r>
            <a:endParaRPr lang="en-US" altLang="ko-KR" sz="1400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0228" y="4261120"/>
            <a:ext cx="5723647" cy="2403291"/>
            <a:chOff x="120228" y="4261120"/>
            <a:chExt cx="5723647" cy="2403291"/>
          </a:xfrm>
        </p:grpSpPr>
        <p:sp>
          <p:nvSpPr>
            <p:cNvPr id="19" name="직사각형 18"/>
            <p:cNvSpPr/>
            <p:nvPr/>
          </p:nvSpPr>
          <p:spPr>
            <a:xfrm>
              <a:off x="120228" y="4261121"/>
              <a:ext cx="5723647" cy="240329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20228" y="4261120"/>
              <a:ext cx="1088568" cy="2675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view</a:t>
              </a:r>
              <a:endParaRPr lang="ko-KR" altLang="en-US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6701" y="4672292"/>
              <a:ext cx="4572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n-US" altLang="ko-KR" sz="1200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var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vm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= new </a:t>
              </a:r>
              <a:r>
                <a:rPr lang="en-US" altLang="ko-KR" sz="1200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Vue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({</a:t>
              </a:r>
            </a:p>
            <a:p>
              <a:pPr lvl="0"/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el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:"#show",</a:t>
              </a:r>
            </a:p>
            <a:p>
              <a:pPr lvl="0"/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data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:{mdiv:$</a:t>
              </a:r>
              <a:r>
                <a:rPr lang="en-US" altLang="ko-KR" sz="1200" u="sng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{</a:t>
              </a:r>
              <a:r>
                <a:rPr lang="en-US" altLang="ko-KR" sz="1200" u="sng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infor_M.mdiv</a:t>
              </a:r>
              <a:r>
                <a:rPr lang="en-US" altLang="ko-KR" sz="1200" u="sng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</a:t>
              </a:r>
            </a:p>
            <a:p>
              <a:pPr lvl="0"/>
              <a:r>
                <a:rPr lang="en-US" altLang="ko-KR" sz="1200" u="sng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  });</a:t>
              </a:r>
              <a:endPara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24435" y="5754244"/>
              <a:ext cx="55152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&lt;li </a:t>
              </a:r>
              <a:r>
                <a:rPr lang="en-US" altLang="ko-KR" sz="1200" b="1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v-if="mdiv==2||mdiv==3</a:t>
              </a:r>
              <a:r>
                <a:rPr lang="en-US" altLang="ko-KR" sz="1200" b="1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||mdiv</a:t>
              </a:r>
              <a:r>
                <a:rPr lang="en-US" altLang="ko-KR" sz="1200" b="1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==6||mdiv==4||mdiv==5</a:t>
              </a:r>
              <a:r>
                <a:rPr lang="en-US" altLang="ko-KR" sz="1200" b="1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"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&gt;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내용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01&lt;/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li&gt;</a:t>
              </a:r>
            </a:p>
            <a:p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&lt;li </a:t>
              </a:r>
              <a:r>
                <a:rPr lang="en-US" altLang="ko-KR" sz="1200" b="1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v-if="mdiv==6||mdiv==4||mdiv==5</a:t>
              </a:r>
              <a:r>
                <a:rPr lang="en-US" altLang="ko-KR" sz="1200" b="1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"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&gt;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내용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02&lt;/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li&gt; </a:t>
              </a: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909779" y="4261120"/>
            <a:ext cx="3093744" cy="2403290"/>
            <a:chOff x="5909779" y="4261120"/>
            <a:chExt cx="3093744" cy="2403290"/>
          </a:xfrm>
        </p:grpSpPr>
        <p:sp>
          <p:nvSpPr>
            <p:cNvPr id="23" name="직사각형 22"/>
            <p:cNvSpPr/>
            <p:nvPr/>
          </p:nvSpPr>
          <p:spPr>
            <a:xfrm>
              <a:off x="6030097" y="4580867"/>
              <a:ext cx="2166551" cy="2031325"/>
            </a:xfrm>
            <a:prstGeom prst="rect">
              <a:avLst/>
            </a:prstGeom>
            <a:solidFill>
              <a:schemeClr val="bg1"/>
            </a:solidFill>
            <a:ln w="15875"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1.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로그인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-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회원정보의 권한 비교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-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권한에 따라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v-if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 메뉴 내용 보이기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2.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 클릭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-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메뉴에 연결된 페이지 이동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909779" y="4261120"/>
              <a:ext cx="1927655" cy="267530"/>
            </a:xfrm>
            <a:prstGeom prst="rect">
              <a:avLst/>
            </a:prstGeom>
            <a:solidFill>
              <a:srgbClr val="17375E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Business logic</a:t>
              </a:r>
              <a:endParaRPr lang="ko-KR" altLang="en-US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909779" y="4261120"/>
              <a:ext cx="3093744" cy="240329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241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7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5" y="1141830"/>
            <a:ext cx="8814294" cy="49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4217772"/>
            <a:ext cx="5457585" cy="24630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4217772"/>
            <a:ext cx="103796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30579" y="4217772"/>
            <a:ext cx="3365174" cy="24493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42920" y="421777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01526" y="4562539"/>
            <a:ext cx="33271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list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요청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작업을 위해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호출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list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요청 쿼리를 찾아 데이터를 저장해서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넘김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</a:t>
            </a:r>
            <a:r>
              <a:rPr lang="en-US" altLang="ko-KR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리스트 내용을 보여줌 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buAutoNum type="arabicPeriod"/>
            </a:pP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11" y="733963"/>
            <a:ext cx="8330891" cy="30472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34" y="4562539"/>
            <a:ext cx="5225728" cy="204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4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페이지크기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2605935"/>
            <a:ext cx="6770486" cy="40748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2613162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951718" y="2625332"/>
            <a:ext cx="2068714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87138"/>
          <a:stretch/>
        </p:blipFill>
        <p:spPr>
          <a:xfrm>
            <a:off x="603924" y="1083338"/>
            <a:ext cx="1175449" cy="9652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73132"/>
          <a:stretch/>
        </p:blipFill>
        <p:spPr>
          <a:xfrm>
            <a:off x="6104236" y="1077754"/>
            <a:ext cx="2469678" cy="970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94597"/>
          <a:stretch/>
        </p:blipFill>
        <p:spPr>
          <a:xfrm>
            <a:off x="603924" y="1077754"/>
            <a:ext cx="8011180" cy="457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81592"/>
          <a:stretch/>
        </p:blipFill>
        <p:spPr>
          <a:xfrm>
            <a:off x="214516" y="2960047"/>
            <a:ext cx="6135115" cy="31037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951718" y="2613163"/>
            <a:ext cx="2068714" cy="406764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96" y="1636006"/>
            <a:ext cx="1090342" cy="41256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39" y="5011251"/>
            <a:ext cx="6495013" cy="148523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15330" y="459209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6032" y="3246974"/>
            <a:ext cx="2895404" cy="13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30944"/>
          <a:stretch/>
        </p:blipFill>
        <p:spPr>
          <a:xfrm>
            <a:off x="214515" y="3289539"/>
            <a:ext cx="6135115" cy="11643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932995" y="2960047"/>
            <a:ext cx="22110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</a:t>
            </a:r>
            <a:r>
              <a:rPr lang="en-US" altLang="ko-KR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form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태그와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크기 변화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검색기능을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처리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단에서 페이지 크기와 크기 설정 시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한 페이지에    보이는 </a:t>
            </a:r>
            <a:r>
              <a:rPr lang="ko-KR" altLang="en-US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게시글의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개수를 설정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크기를 </a:t>
            </a:r>
            <a:r>
              <a:rPr lang="ko-KR" altLang="en-US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선택한만큼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화면에 </a:t>
            </a:r>
            <a:r>
              <a:rPr lang="ko-KR" altLang="en-US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개수가 표시됨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buAutoNum type="arabicPeriod"/>
            </a:pP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04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- pagination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2370095"/>
            <a:ext cx="6770486" cy="43107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8195" y="2383130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951718" y="2383130"/>
            <a:ext cx="2055850" cy="429767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24757" y="2948972"/>
            <a:ext cx="18238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buAutoNum type="arabicPeriod"/>
            </a:pP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5" y="901756"/>
            <a:ext cx="8879373" cy="10869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46" y="2764933"/>
            <a:ext cx="4349707" cy="913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72" y="5043835"/>
            <a:ext cx="5882466" cy="150501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28195" y="466483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58939" y="2706275"/>
            <a:ext cx="21062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form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태그와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pagination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처리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단에서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사이즈 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크기에 따라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pagination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범위 자동 조절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46" y="3878865"/>
            <a:ext cx="5769961" cy="615572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958939" y="2398521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13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283"/>
          <a:stretch/>
        </p:blipFill>
        <p:spPr>
          <a:xfrm>
            <a:off x="99170" y="1128584"/>
            <a:ext cx="8937424" cy="436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9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17" y="610843"/>
            <a:ext cx="7835212" cy="26742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5330" y="3375549"/>
            <a:ext cx="6770486" cy="33052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5329" y="3396044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51718" y="3364450"/>
            <a:ext cx="2055850" cy="331635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43480" y="3643079"/>
            <a:ext cx="21062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내용을 입력하고 등록 버튼을 누르면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 Service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호출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호출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연결하여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새 글을 추가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58939" y="3375549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08" y="3822774"/>
            <a:ext cx="4252978" cy="135084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15329" y="526407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55" y="5657216"/>
            <a:ext cx="5924603" cy="71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4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E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67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7" y="1087395"/>
            <a:ext cx="8930103" cy="50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3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0" y="2776151"/>
            <a:ext cx="4935644" cy="39046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5329" y="278660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dao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108638" y="2786608"/>
            <a:ext cx="3898930" cy="389419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108638" y="2786608"/>
            <a:ext cx="164638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29" y="3601014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9468" t="39520" r="5719" b="51153"/>
          <a:stretch/>
        </p:blipFill>
        <p:spPr>
          <a:xfrm>
            <a:off x="1298757" y="1458097"/>
            <a:ext cx="6680886" cy="4695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9" y="3176954"/>
            <a:ext cx="2681791" cy="2112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19" y="4009535"/>
            <a:ext cx="3558231" cy="8960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19" y="5398288"/>
            <a:ext cx="2681791" cy="108123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40040" y="501722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66302" y="3388191"/>
            <a:ext cx="38989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조회수 증가</a:t>
            </a:r>
            <a:endParaRPr lang="en-US" altLang="ko-KR" sz="1200" b="1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조회수를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증가시키는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메소드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작성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글번호를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가지고 조회수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증가시키는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조회수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증가시키는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메소드를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호출하여 하나의 데이터를 읽고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리턴한다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38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29" y="2776151"/>
            <a:ext cx="6280841" cy="39046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5329" y="278660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6702" y="2786608"/>
            <a:ext cx="2540865" cy="389419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66703" y="2776151"/>
            <a:ext cx="2540864" cy="277987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9468" t="86769" r="5719" b="-1376"/>
          <a:stretch/>
        </p:blipFill>
        <p:spPr>
          <a:xfrm>
            <a:off x="2326682" y="755690"/>
            <a:ext cx="6680886" cy="73539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326682" y="1632782"/>
            <a:ext cx="6680886" cy="735392"/>
            <a:chOff x="2326682" y="1583354"/>
            <a:chExt cx="6680886" cy="73539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/>
            <a:srcRect l="19468" t="86769" r="5719" b="-1376"/>
            <a:stretch/>
          </p:blipFill>
          <p:spPr>
            <a:xfrm>
              <a:off x="2326682" y="1583354"/>
              <a:ext cx="6680886" cy="735392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8126119" y="1955800"/>
              <a:ext cx="848497" cy="24077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81004" y="733768"/>
            <a:ext cx="1496892" cy="6117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case1.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CEO/PM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 로그인</a:t>
            </a:r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81004" y="1682232"/>
            <a:ext cx="1496892" cy="600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case2.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사원으로 로그인</a:t>
            </a:r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04886" y="1039621"/>
            <a:ext cx="802682" cy="45146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192527" y="1793385"/>
            <a:ext cx="802682" cy="45146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94" y="4567792"/>
            <a:ext cx="6176324" cy="8210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46" y="3390444"/>
            <a:ext cx="2589255" cy="1008917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6466701" y="3087398"/>
            <a:ext cx="2540866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120"/>
              </a:spcBef>
            </a:pPr>
            <a:r>
              <a:rPr lang="ko-KR" altLang="en-US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권한에 따라 버튼 보이기</a:t>
            </a:r>
            <a:endParaRPr lang="en-US" altLang="ko-KR" sz="1200" b="1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로그인시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 생성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스크립트에서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Vue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‘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reg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라고 아이디를 선언하고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infor_M.mdiv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데이터 가져오기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mdiv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적용될 버튼에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div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섹션을 주고 </a:t>
            </a:r>
            <a:r>
              <a:rPr lang="ko-KR" altLang="en-US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뷰에서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지정한 아이디 선언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속성에서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V-if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사원을 제외한 모든 사람이 버튼을 볼 수 있게 설정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3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997"/>
          <a:stretch/>
        </p:blipFill>
        <p:spPr>
          <a:xfrm>
            <a:off x="90619" y="960216"/>
            <a:ext cx="8954528" cy="53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9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0" y="3375549"/>
            <a:ext cx="6770486" cy="33052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51718" y="3364450"/>
            <a:ext cx="2055850" cy="331635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58939" y="3375549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29" y="3375549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22719" r="55190" b="28305"/>
          <a:stretch/>
        </p:blipFill>
        <p:spPr>
          <a:xfrm>
            <a:off x="115329" y="624214"/>
            <a:ext cx="4053013" cy="26361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10553"/>
          <a:stretch/>
        </p:blipFill>
        <p:spPr>
          <a:xfrm>
            <a:off x="4720281" y="624214"/>
            <a:ext cx="4254654" cy="26250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39" y="3769405"/>
            <a:ext cx="4714488" cy="3612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73" y="4648007"/>
            <a:ext cx="5765327" cy="185023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15328" y="430678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943480" y="3643079"/>
            <a:ext cx="21062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세션에서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받아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프로젝트별로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보이는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다르게 설정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53512" y="1546674"/>
            <a:ext cx="2372493" cy="2675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 </a:t>
            </a:r>
            <a:r>
              <a:rPr lang="ko-KR" altLang="en-US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개발 회의록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11819" y="1528685"/>
            <a:ext cx="1664045" cy="2675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쇼모꼬</a:t>
            </a:r>
            <a:r>
              <a:rPr lang="ko-KR" altLang="en-US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회의록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4" y="950167"/>
            <a:ext cx="8937506" cy="534562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57168" y="1351005"/>
            <a:ext cx="996778" cy="313038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4157" t="7229" r="66363" b="87589"/>
          <a:stretch/>
        </p:blipFill>
        <p:spPr>
          <a:xfrm>
            <a:off x="1762898" y="1463312"/>
            <a:ext cx="856735" cy="2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3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0" y="2164397"/>
            <a:ext cx="5988908" cy="45164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61902" y="2164398"/>
            <a:ext cx="2845666" cy="451640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61902" y="2167572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28" y="2167572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60758" y="2514457"/>
            <a:ext cx="26855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파일을 선택하고 등록 버튼을 누르면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서버에 파일이 등록되고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에는 파일 이름이 등록됨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l="14173" t="87213"/>
          <a:stretch/>
        </p:blipFill>
        <p:spPr>
          <a:xfrm>
            <a:off x="732498" y="1000612"/>
            <a:ext cx="7670768" cy="68356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94" y="2609548"/>
            <a:ext cx="4798028" cy="376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3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rgbClr val="EEECE1">
                      <a:lumMod val="50000"/>
                    </a:srgbClr>
                  </a:solidFill>
                </a:rPr>
                <a:t>ㅇㄹㄴㅇㄹ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6" y="520388"/>
            <a:ext cx="9020432" cy="40460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7" y="5314657"/>
            <a:ext cx="9020432" cy="143121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806892" y="4647501"/>
            <a:ext cx="113251" cy="692092"/>
            <a:chOff x="4806892" y="4647501"/>
            <a:chExt cx="113251" cy="692092"/>
          </a:xfrm>
          <a:solidFill>
            <a:srgbClr val="FDBBC1"/>
          </a:solidFill>
        </p:grpSpPr>
        <p:sp>
          <p:nvSpPr>
            <p:cNvPr id="9" name="직사각형 8"/>
            <p:cNvSpPr/>
            <p:nvPr/>
          </p:nvSpPr>
          <p:spPr>
            <a:xfrm>
              <a:off x="4806892" y="4647501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808290" y="4799901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808290" y="4959292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809688" y="5103303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811086" y="5247314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5058561" y="4799901"/>
            <a:ext cx="897622" cy="395681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3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중략</a:t>
            </a:r>
            <a:endParaRPr lang="ko-KR" altLang="en-US" sz="1600" spc="3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98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00596" y="2644251"/>
            <a:ext cx="3206972" cy="403655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802030" y="2652094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30" y="264425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96188" y="3079108"/>
            <a:ext cx="3015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Browse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버튼을 눌러 변경할 파일을 선택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수정버튼을 누르면 변경된 파일이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웹서버에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저장됨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에도 변경된 파일로 이름 변경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9715"/>
          <a:stretch/>
        </p:blipFill>
        <p:spPr>
          <a:xfrm>
            <a:off x="934997" y="1857828"/>
            <a:ext cx="7051591" cy="5991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38" y="2938685"/>
            <a:ext cx="4331944" cy="375108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5330" y="2644251"/>
            <a:ext cx="5560540" cy="40365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18265" t="25238" r="3562" b="1663"/>
          <a:stretch/>
        </p:blipFill>
        <p:spPr>
          <a:xfrm>
            <a:off x="934997" y="622920"/>
            <a:ext cx="7051591" cy="104620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941426" y="753337"/>
            <a:ext cx="706142" cy="38348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750906" y="1317946"/>
            <a:ext cx="589008" cy="38705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70258" y="1875698"/>
            <a:ext cx="677310" cy="41442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779373" y="939114"/>
            <a:ext cx="4860324" cy="51074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1705234" y="1696030"/>
            <a:ext cx="4975653" cy="40795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19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66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3079" y="1274490"/>
            <a:ext cx="2109818" cy="3352042"/>
          </a:xfrm>
          <a:prstGeom prst="rect">
            <a:avLst/>
          </a:prstGeom>
          <a:noFill/>
          <a:ln w="38100">
            <a:solidFill>
              <a:srgbClr val="FDB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JAVASCRIPT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CSS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HTML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Ajax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JSON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JSTL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079" y="802505"/>
            <a:ext cx="1598672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Language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056235" y="791136"/>
            <a:ext cx="2660824" cy="3875692"/>
            <a:chOff x="3155091" y="791136"/>
            <a:chExt cx="2660824" cy="3875692"/>
          </a:xfrm>
        </p:grpSpPr>
        <p:sp>
          <p:nvSpPr>
            <p:cNvPr id="12" name="직사각형 11"/>
            <p:cNvSpPr/>
            <p:nvPr/>
          </p:nvSpPr>
          <p:spPr>
            <a:xfrm>
              <a:off x="3163330" y="4148547"/>
              <a:ext cx="2652585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1. Oracle SQL 11g</a:t>
              </a:r>
              <a:endPara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55091" y="3690539"/>
              <a:ext cx="99677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DBMS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63329" y="2871920"/>
              <a:ext cx="2395418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Apache Tomcat 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9.0</a:t>
              </a:r>
              <a:endPara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55091" y="2402009"/>
              <a:ext cx="832024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WAS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63329" y="1259122"/>
              <a:ext cx="2652586" cy="890374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Oracle 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eclipse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eXERD</a:t>
              </a:r>
              <a:endPara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Android Studio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55091" y="791136"/>
              <a:ext cx="265258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Development Tools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71482" y="799374"/>
            <a:ext cx="2574296" cy="3865230"/>
            <a:chOff x="6387958" y="799374"/>
            <a:chExt cx="2574296" cy="3865230"/>
          </a:xfrm>
        </p:grpSpPr>
        <p:sp>
          <p:nvSpPr>
            <p:cNvPr id="18" name="직사각형 17"/>
            <p:cNvSpPr/>
            <p:nvPr/>
          </p:nvSpPr>
          <p:spPr>
            <a:xfrm>
              <a:off x="6387958" y="3933244"/>
              <a:ext cx="2261771" cy="731360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Bootswatch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Minty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Dashio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admin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87959" y="3461197"/>
              <a:ext cx="1578030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Bootstrap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387959" y="2573328"/>
              <a:ext cx="2261770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Spring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87960" y="2108629"/>
              <a:ext cx="169335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Framework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400297" y="1259098"/>
              <a:ext cx="2249432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jQuery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87959" y="799374"/>
              <a:ext cx="257429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Javascript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 Library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2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2050" name="Picture 2" descr="C:\Users\507-20\Desktop\img\최종\리스트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68" y="924338"/>
            <a:ext cx="8738870" cy="438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268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220995"/>
            <a:ext cx="5438181" cy="34598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3310" y="3235937"/>
            <a:ext cx="101718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10166" y="3235937"/>
            <a:ext cx="3370692" cy="414985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화면에 최근 작성된 글이 위로 오게 정렬 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초기값으로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개씩 보이며 페이지 크기 에서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,20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개로 변경가능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제목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작성자로 검색이 가능하며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4. 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은 프로젝트 번호로도 검색이 가능하다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5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프로젝트 번호 선택은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만 가능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6.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팀원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은 본인이 등록된 프로젝트만 보이기 때문에</a:t>
            </a: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프로젝트 번호선택창이 보이지 않는다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7.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글쓰기는 팀원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PM, 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만 가능하며 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8.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그 외에는 보이지 않는다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09156" y="3235937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28" name="Picture 4" descr="C:\Users\507-20\Desktop\img\최종\리스트 ma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7"/>
          <a:stretch/>
        </p:blipFill>
        <p:spPr bwMode="auto">
          <a:xfrm>
            <a:off x="148887" y="3785939"/>
            <a:ext cx="5335415" cy="257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507-20\Desktop\img\최종\리스트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8"/>
          <a:stretch/>
        </p:blipFill>
        <p:spPr bwMode="auto">
          <a:xfrm>
            <a:off x="312290" y="599788"/>
            <a:ext cx="8505805" cy="24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611177" y="3220995"/>
            <a:ext cx="3368671" cy="345980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32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2651494"/>
            <a:ext cx="5656296" cy="40293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2660110"/>
            <a:ext cx="101718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29290" y="2651494"/>
            <a:ext cx="3172098" cy="4490973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b="1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200" b="1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초기값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설정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첫번째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페이지 부터 보여지게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넘길때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마다 시작번호와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마지막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번호가 페이지 사이즈 만큼 증가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0" y="266011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29" name="Picture 5" descr="C:\Users\507-20\Desktop\img\최종\리스트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92" t="41054" r="-6397" b="-8383"/>
          <a:stretch/>
        </p:blipFill>
        <p:spPr bwMode="auto">
          <a:xfrm>
            <a:off x="-80224" y="798796"/>
            <a:ext cx="9304448" cy="174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507-20\Desktop\img\최종\블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32" y="3427413"/>
            <a:ext cx="5102305" cy="152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51851" y="2660110"/>
            <a:ext cx="3172098" cy="402069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209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2" name="Picture 2" descr="C:\Users\507-20\Desktop\img\최종\작성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90" y="943446"/>
            <a:ext cx="8767982" cy="442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926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4589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3441454"/>
            <a:ext cx="5627947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497773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86266" y="3441454"/>
            <a:ext cx="3121827" cy="405752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제목과 내용을 입력하고 등록 버튼을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누르면 본인이 속한 프로젝트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게시판에 내용이 등록된다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경우 프로젝트 번호를 선택하여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120"/>
              </a:spcBef>
              <a:buFontTx/>
              <a:buChar char="-"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경우에만 프로젝트 번호 선택이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가능하도록 처리한 모습이다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346848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099" name="Picture 3" descr="C:\Users\507-20\Desktop\img\최종\작성 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8" y="3908735"/>
            <a:ext cx="5353405" cy="57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507-20\Desktop\img\test\작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76" y="602906"/>
            <a:ext cx="6606246" cy="274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244253" y="591082"/>
            <a:ext cx="6623184" cy="21353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5331" y="3427413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051" name="Picture 3" descr="C:\Users\507-20\Desktop\img\최종\choo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8" y="4845238"/>
            <a:ext cx="5200653" cy="16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851851" y="3468480"/>
            <a:ext cx="3172098" cy="321232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703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3441454"/>
            <a:ext cx="5627947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41454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63904" y="3441454"/>
            <a:ext cx="3144189" cy="3965188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파일을 선택한 후 등록을 하면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지정한 폴더에 파일이 저장되며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데이터베이스에 파일이름이 저장된다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120"/>
              </a:spcBef>
              <a:buFontTx/>
              <a:buChar char="-"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첨부 파일의 유무에 따라 중복처리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변경처리를 하는 부분이다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spcBef>
                <a:spcPts val="120"/>
              </a:spcBef>
              <a:buFontTx/>
              <a:buAutoNum type="arabicPeriod"/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Consolas"/>
                <a:ea typeface="나눔스퀘어_ac Bold"/>
              </a:rPr>
              <a:t> </a:t>
            </a: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63904" y="346848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5122" name="Picture 2" descr="C:\Users\507-20\Desktop\img\최종\업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10" y="3856904"/>
            <a:ext cx="5303992" cy="173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507-20\Desktop\img\test\작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76" y="602906"/>
            <a:ext cx="6606246" cy="274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235863" y="2709906"/>
            <a:ext cx="6623184" cy="629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51851" y="3468480"/>
            <a:ext cx="3172098" cy="321232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379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상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6146" name="Picture 2" descr="C:\Users\507-20\Desktop\img\최종\상세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13" y="1014499"/>
            <a:ext cx="8844946" cy="442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098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2793534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2793534"/>
            <a:ext cx="5627947" cy="38872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5" y="2793534"/>
            <a:ext cx="3144189" cy="4293483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이슈리스트의 상세내용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본인이 작성자라면 제목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 수정가능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시 수정일 현재날짜로 업데이트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경우에만 본인이 작성하지 않은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글 수정 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Consolas"/>
                <a:ea typeface="나눔스퀘어_ac Bold"/>
              </a:rPr>
              <a:t> </a:t>
            </a: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279353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7170" name="Picture 2" descr="C:\Users\507-20\Desktop\img\최종\수정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56"/>
          <a:stretch/>
        </p:blipFill>
        <p:spPr bwMode="auto">
          <a:xfrm>
            <a:off x="1570419" y="648059"/>
            <a:ext cx="5994925" cy="206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507-20\Desktop\img\최종\상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95" y="3138953"/>
            <a:ext cx="3004451" cy="112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507-20\Desktop\img\최종\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6" y="4842688"/>
            <a:ext cx="5254419" cy="165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15331" y="4318454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51851" y="2789000"/>
            <a:ext cx="3172098" cy="389180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526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2659310"/>
            <a:ext cx="5627947" cy="40214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2659310"/>
            <a:ext cx="126046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6834" y="2576931"/>
            <a:ext cx="3144189" cy="513730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페이지에서 첨부한 파일 이름 확인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파일명 클릭 시 다운로드 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변경할 파일을 선택하여 첨부파일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파일변경은 작성자와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 가능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120"/>
              </a:spcBef>
              <a:buFontTx/>
              <a:buChar char="-"/>
              <a:defRPr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DownloadViewer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전달되어온 파일명을 객체로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할당하여 다운로드 처리를 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265931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8195" name="Picture 3" descr="C:\Users\507-20\Desktop\img\최종\수정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54" y="1262844"/>
            <a:ext cx="8761425" cy="77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507-20\Desktop\img\최종\다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65" y="2926840"/>
            <a:ext cx="5465875" cy="111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507-20\Desktop\img\최종\다운 뷰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66" y="4354263"/>
            <a:ext cx="5199635" cy="216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15330" y="4045821"/>
            <a:ext cx="201547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DownloadViewer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51851" y="2659310"/>
            <a:ext cx="3172098" cy="402149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088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27413"/>
            <a:ext cx="5627947" cy="3253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36237"/>
            <a:ext cx="1285630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6" y="3427412"/>
            <a:ext cx="3144189" cy="3965188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프로젝트의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 작성 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해결방안 저장 버튼은 권한이 있을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경우에 만 보인다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권한처리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session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각각의 권한 값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(mdiv)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을 받아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단으로 넘겨주었다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3436237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9218" name="Picture 2" descr="C:\Users\507-20\Desktop\img\최종\해결방안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54" y="754391"/>
            <a:ext cx="8777169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507-20\Desktop\img\최종\권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47" y="3784617"/>
            <a:ext cx="5527386" cy="170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51851" y="3427412"/>
            <a:ext cx="3172098" cy="325338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152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-1"/>
            <a:ext cx="3171568" cy="685800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echnology</a:t>
            </a:r>
          </a:p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</a:t>
            </a:r>
            <a:r>
              <a:rPr lang="en-US" altLang="ko-KR" sz="32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sed</a:t>
            </a:r>
            <a:endParaRPr lang="ko-KR" altLang="en-US" sz="32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9513" y="2793413"/>
            <a:ext cx="2957384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06495" y="281776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6495" y="4203078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구현기술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06495" y="2952894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핵심기술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96220" y="3353004"/>
            <a:ext cx="2860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Gantt chart -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Highcharts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96220" y="681886"/>
            <a:ext cx="1961755" cy="1990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 MVC</a:t>
            </a: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Mybatis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Ajax &amp;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Jquery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Vue.js</a:t>
            </a: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Android Studio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6220" y="4635546"/>
            <a:ext cx="3432350" cy="2321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EasyPieChart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sweetAlert2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Multipart Resolver(File Upload)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mail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Sender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chatting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2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10242" name="Picture 2" descr="C:\Users\507-20\Desktop\img\최종\댓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7" y="1264086"/>
            <a:ext cx="8822855" cy="445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869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2660822"/>
            <a:ext cx="4771017" cy="40199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2660822"/>
            <a:ext cx="134435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90002" y="2638532"/>
            <a:ext cx="4239431" cy="395236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상세 페이지에서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댓글창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열기 버튼을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 시 확인할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입력하면 입력된 순서대로 나열된다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작성자와 내용 작성시간이 표시되며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수정과 삭제를 할 수 있는 수정버튼과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대댓글을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달 수 있는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버튼이 있다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문제해결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내용 입력 후 페이지가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새로고침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될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때마다 입력했던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내용이 추가로 입력되는 문제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  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Controller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forward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리턴하여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요청정보가 그대로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유지되는 것이 원인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댓글입력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method=comment(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리스트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가게하여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입력을 방지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44013" y="266082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052" name="Picture 4" descr="C:\Users\507-20\Desktop\img\최종\댓글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8" y="5621123"/>
            <a:ext cx="4652632" cy="52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507-20\Desktop\img\최종\댓글 입력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52" y="581530"/>
            <a:ext cx="8293105" cy="188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507-20\Desktop\img\최종\댓글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06" y="3142878"/>
            <a:ext cx="4091149" cy="15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15330" y="5162594"/>
            <a:ext cx="134435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44013" y="2660822"/>
            <a:ext cx="4079936" cy="401997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92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27413"/>
            <a:ext cx="5627947" cy="3253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36237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6" y="3427412"/>
            <a:ext cx="3144189" cy="33060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 버튼을 클릭 시 나오는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글의 작성자와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만 사용할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댓글의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수정과 삭제를 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삭제 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자동으로 닫히며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삭제한 내용이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댓글에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적용이 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07216" y="3436236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3074" name="Picture 2" descr="C:\Users\507-20\Desktop\img\최종\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105" y="580537"/>
            <a:ext cx="4631864" cy="27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507-20\Desktop\img\최종\수정 팝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27" y="3761464"/>
            <a:ext cx="4208318" cy="192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560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27413"/>
            <a:ext cx="5627947" cy="3253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36237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6" y="3427412"/>
            <a:ext cx="3144189" cy="349069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버튼을 클릭 시 나오는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대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달수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내용을 입력하면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자동으로 닫힌다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입력한 내용은 선택한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댓글아래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추가되며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화살표와 일정간격 오른쪽으로 이동한 상태로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출력된다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en-US" altLang="ko-KR" sz="1200" b="1" dirty="0" smtClean="0">
                <a:solidFill>
                  <a:prstClr val="black"/>
                </a:solidFill>
                <a:latin typeface="Consolas"/>
                <a:ea typeface="나눔스퀘어_ac Bold"/>
              </a:rPr>
              <a:t>-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들여쓰기</a:t>
            </a:r>
            <a:endParaRPr lang="en-US" altLang="ko-KR" sz="1200" b="1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추가하여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높을수록 왼쪽에 여백이 생기도록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하였다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41313" y="3436237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098" name="Picture 2" descr="C:\Users\507-20\Desktop\img\최종\댓글댓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623" y="799567"/>
            <a:ext cx="6180754" cy="228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507-20\Desktop\img\최종\댓글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9" y="799567"/>
            <a:ext cx="8533141" cy="207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507-20\Desktop\img\최종\m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04" y="3753683"/>
            <a:ext cx="5322750" cy="144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15331" y="5213429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100" name="Picture 4" descr="C:\Users\507-20\Desktop\img\최종\들여쓰기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23" y="5508231"/>
            <a:ext cx="5205647" cy="111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841313" y="3427412"/>
            <a:ext cx="3182635" cy="325338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70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일정관리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전현규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04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2" y="908926"/>
            <a:ext cx="8826839" cy="530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2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57819"/>
            <a:ext cx="4600850" cy="32148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57819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65385"/>
            <a:ext cx="4221909" cy="326756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추가 입력란에 정보를 입력하여 등록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프로젝트명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개요는 텍스트 형식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시작일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종료일은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Datepicker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Calendar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별도의 창을 통해서 입력받는 형식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 조건에 어긋날 경우 등록 불가능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입력부분에 공란이 있어서는 안됨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시작일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종료일은 오늘 날짜보다 이후여야 함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종료일은 시작일보다 이후여야 함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77646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1"/>
          <a:stretch/>
        </p:blipFill>
        <p:spPr>
          <a:xfrm>
            <a:off x="171415" y="3786463"/>
            <a:ext cx="4488681" cy="1468293"/>
          </a:xfrm>
          <a:prstGeom prst="rect">
            <a:avLst/>
          </a:prstGeom>
          <a:ln>
            <a:noFill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" b="7884"/>
          <a:stretch/>
        </p:blipFill>
        <p:spPr>
          <a:xfrm>
            <a:off x="110255" y="568430"/>
            <a:ext cx="5719853" cy="28337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11" y="595888"/>
            <a:ext cx="3067784" cy="199122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86185" y="3457819"/>
            <a:ext cx="4221908" cy="321482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73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18703"/>
            <a:ext cx="4600850" cy="32585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03504"/>
            <a:ext cx="1285101" cy="2673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18703"/>
            <a:ext cx="4221909" cy="32675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등록버튼을 누르면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method=proins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되어 등록 수행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insp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프로젝트 정보가 저장되어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추가할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inspe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 선택한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사원정보를 불러올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insertedp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새롭게 추가된 프로젝트의 정보를 불러올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선택된 사원의 권한 변경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제약조건 위반 방지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 추가된 프로젝트 정보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추가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(INSERT)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추가된 프로젝트의 넘버를 가져와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선택된 사원에게 배정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6. 1~5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과정을 수행 후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DashTeam.do?method=list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Forward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30964"/>
            <a:ext cx="1927655" cy="26870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7" y="3931108"/>
            <a:ext cx="3019968" cy="1105619"/>
          </a:xfrm>
          <a:prstGeom prst="rect">
            <a:avLst/>
          </a:prstGeom>
          <a:ln>
            <a:noFill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0" y="4995537"/>
            <a:ext cx="3841035" cy="1060548"/>
          </a:xfrm>
          <a:prstGeom prst="rect">
            <a:avLst/>
          </a:prstGeom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34" y="3677713"/>
            <a:ext cx="3942106" cy="246432"/>
          </a:xfrm>
          <a:prstGeom prst="rect">
            <a:avLst/>
          </a:prstGeom>
          <a:ln>
            <a:noFill/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" b="7884"/>
          <a:stretch/>
        </p:blipFill>
        <p:spPr>
          <a:xfrm>
            <a:off x="110255" y="568430"/>
            <a:ext cx="5719853" cy="28337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11" y="595888"/>
            <a:ext cx="3067784" cy="199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9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73563"/>
            <a:ext cx="4600850" cy="32552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73563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61302"/>
            <a:ext cx="4221909" cy="32675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첫번째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</a:t>
            </a: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선택한 사원에게 권한을 부여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memCheck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선택한 사원이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시스템에 가입되어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있는지를 확인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가입 되어있지 않다면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insertMem3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시스템에 가입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가입 되어있다면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updatePm1_1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권한만을 부여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proIns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새로운 프로젝트 정보를 등록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두번째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선택한 사원에 프로젝트 배정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updatePm1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에게 새로운 프로젝트를 배정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updatePm4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새로운 프로젝트의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선택한 사원으로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73563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" b="7884"/>
          <a:stretch/>
        </p:blipFill>
        <p:spPr>
          <a:xfrm>
            <a:off x="129012" y="575996"/>
            <a:ext cx="5719853" cy="28337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11" y="595888"/>
            <a:ext cx="3067784" cy="19912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" y="3741093"/>
            <a:ext cx="3248788" cy="5140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4" y="4227130"/>
            <a:ext cx="3924959" cy="1881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4" y="4410905"/>
            <a:ext cx="4145536" cy="3203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" y="5025752"/>
            <a:ext cx="1985767" cy="27431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4" y="4875179"/>
            <a:ext cx="1642607" cy="16011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3" y="5353432"/>
            <a:ext cx="2609482" cy="47982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 t="7416" r="177" b="-3028"/>
          <a:stretch/>
        </p:blipFill>
        <p:spPr>
          <a:xfrm>
            <a:off x="712944" y="4722461"/>
            <a:ext cx="2217637" cy="17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3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220133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7244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프로젝트추가 페이지의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부분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버튼을 누르면 팝업창으로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선택창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(project.do?method=selectpm)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호출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PM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선택창에서 선택을 누르면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selpm(no)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내가 선택한 사원정보가 프로젝트추가 페에지의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부분으로 입력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54666" r="56684" b="34166"/>
          <a:stretch/>
        </p:blipFill>
        <p:spPr>
          <a:xfrm>
            <a:off x="486033" y="2216682"/>
            <a:ext cx="2526645" cy="3971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9" y="725622"/>
            <a:ext cx="5065646" cy="33792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10" y="4512970"/>
            <a:ext cx="4375352" cy="5389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10" y="5167112"/>
            <a:ext cx="4375352" cy="119327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786185" y="4220133"/>
            <a:ext cx="4221908" cy="246899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48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MVC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패턴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디자인패턴 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하나</a:t>
            </a: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디자인 패턴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이란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프로그램이나 어떤 특정한 것을 개발하는 중에 발생했던 문제점들을 정리해서 상황에 따라 간편하게 적용해서 쓸 수 있는 것을 정리하여 특정한 </a:t>
            </a:r>
            <a:r>
              <a:rPr lang="en-US" altLang="ko-KR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규약</a:t>
            </a:r>
            <a:r>
              <a:rPr lang="en-US" altLang="ko-KR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통해 쉽게 쓸 수 있는 형태로 만든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것</a:t>
            </a:r>
            <a:endParaRPr lang="en-US" altLang="ko-KR" sz="14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8" name="Picture 4" descr="https://mblogthumb-phinf.pstatic.net/MjAxNzAzMjVfMjUw/MDAxNDkwNDM4NzI4MTIy.4ZtITJJKJW_Nj1gKST0BhKMAzqmMaYIj9PobYJMFD4Ig.xTHT-0qyRKXsA4nZ2xKPNeCxeU2-tLIc-4oyrWq5WBgg.PNG.jhc9639/mvc_role_diagram.pn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48" y="2952998"/>
            <a:ext cx="6792097" cy="3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74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팝업창이 열리면 프로젝트에 참여하지 않은 사원의 리스트를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peservice.selectpm(sch)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불러와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selectpm.jsp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페이지에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뿌려준다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54666" r="56684" b="34166"/>
          <a:stretch/>
        </p:blipFill>
        <p:spPr>
          <a:xfrm>
            <a:off x="486033" y="2216682"/>
            <a:ext cx="2526645" cy="3971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9" y="725622"/>
            <a:ext cx="5065646" cy="337928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5331" y="4220133"/>
            <a:ext cx="128510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" y="4520923"/>
            <a:ext cx="4435962" cy="111040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786185" y="4239960"/>
            <a:ext cx="4221908" cy="2449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86185" y="4220133"/>
            <a:ext cx="4221908" cy="246899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2" y="1230198"/>
            <a:ext cx="8826839" cy="466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3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2" y="1250143"/>
            <a:ext cx="8826839" cy="462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3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공통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220133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일정관리 메뉴를 통해 차트 페이지로 이동하면 본인의 회원정보를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회원등급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PM,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참여프로젝트를 조회해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JSON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받아와 차트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입력하여 간트차트를 출력한다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2792" b="17297"/>
          <a:stretch/>
        </p:blipFill>
        <p:spPr>
          <a:xfrm>
            <a:off x="181233" y="597761"/>
            <a:ext cx="8834857" cy="3389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9" y="4504768"/>
            <a:ext cx="3544054" cy="10135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9" y="5879675"/>
            <a:ext cx="2670843" cy="7779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8840" b="6321"/>
          <a:stretch/>
        </p:blipFill>
        <p:spPr>
          <a:xfrm>
            <a:off x="518985" y="5705674"/>
            <a:ext cx="81793" cy="1571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1" y="5503035"/>
            <a:ext cx="2738821" cy="18929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86185" y="4220132"/>
            <a:ext cx="4221908" cy="246066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3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100659"/>
            <a:ext cx="4600850" cy="35801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108444"/>
            <a:ext cx="128510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108444"/>
            <a:ext cx="4221909" cy="346505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일정관리 메뉴를 클릭하면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method=chart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실행되어 로그인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정보를 바탕으로 자신이 참여중인 프로젝트 정보를 모델에 추가 후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chart.jsp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이동한다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chart.jsp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method=ajaxdata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실행되어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정보를 바탕으로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 프로젝트의 전체 업무 정보를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 추가한다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mdiv = 4)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pageJsonReport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이용하여 모델에 추가한 객체정보를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변환한다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8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12070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2791" b="37178"/>
          <a:stretch/>
        </p:blipFill>
        <p:spPr>
          <a:xfrm>
            <a:off x="181233" y="597761"/>
            <a:ext cx="8834857" cy="24255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3" y="3375974"/>
            <a:ext cx="4281307" cy="14617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4" y="4837750"/>
            <a:ext cx="3284572" cy="79760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8840" b="6321"/>
          <a:stretch/>
        </p:blipFill>
        <p:spPr>
          <a:xfrm>
            <a:off x="181234" y="6513891"/>
            <a:ext cx="70085" cy="13461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8" y="5635353"/>
            <a:ext cx="3581140" cy="38479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7" y="5994638"/>
            <a:ext cx="2712255" cy="52200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786185" y="3108444"/>
            <a:ext cx="4221908" cy="358068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31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539247"/>
            <a:ext cx="4600850" cy="31415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562796"/>
            <a:ext cx="128510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583294"/>
            <a:ext cx="4221909" cy="230575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팀원의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프로젝트에서 자신이 담당하고 있는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 정보를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 추가한다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mdiv = 5)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pageJsonReport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이용하여 모델에 추가한 객체정보를 </a:t>
            </a: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변환한다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8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562796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3" y="3896418"/>
            <a:ext cx="3833260" cy="93084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8840" b="6321"/>
          <a:stretch/>
        </p:blipFill>
        <p:spPr>
          <a:xfrm>
            <a:off x="181233" y="5935487"/>
            <a:ext cx="81793" cy="1571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6" t="13190" b="31974"/>
          <a:stretch/>
        </p:blipFill>
        <p:spPr>
          <a:xfrm>
            <a:off x="115330" y="570533"/>
            <a:ext cx="8892763" cy="288935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7" y="4822168"/>
            <a:ext cx="4179369" cy="44907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7" y="5271241"/>
            <a:ext cx="3165337" cy="60920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786185" y="3562796"/>
            <a:ext cx="4221908" cy="31263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0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220133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getProject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현재 참여중인 프로젝트 정보를 호출한다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chartList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참여중인 프로젝트의 전체 업무를 호출한다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2792" b="17297"/>
          <a:stretch/>
        </p:blipFill>
        <p:spPr>
          <a:xfrm>
            <a:off x="181233" y="597761"/>
            <a:ext cx="8834857" cy="3389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2" y="4560899"/>
            <a:ext cx="3356024" cy="597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1" y="5428463"/>
            <a:ext cx="4270425" cy="58902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86185" y="4220132"/>
            <a:ext cx="4221908" cy="246066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70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349578"/>
            <a:ext cx="4600850" cy="23395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349578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clisttmfinal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화면에 출력될 팀원 업무가 저장될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clisttm : clisttmfinal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순차적으로 데이터를 전달할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tmRefno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 업무의 상위업무 리스트가 저장될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getRefno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자신의 상위업무 리스트를 호출하고 상위업무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프로젝트번호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사원번호를 통해 호출한 업무를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clisttm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담아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clisttmfinal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전달하는 과정을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문으로 반복한다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일련의 과정으로 모든 업무를 저장한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clisttmfinal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반환한다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786185" y="4361839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6" t="13190" b="18216"/>
          <a:stretch/>
        </p:blipFill>
        <p:spPr>
          <a:xfrm>
            <a:off x="115330" y="570533"/>
            <a:ext cx="8892763" cy="361428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15331" y="4349578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1" y="4635044"/>
            <a:ext cx="4445600" cy="181070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786185" y="4346032"/>
            <a:ext cx="4221908" cy="234309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91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공통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4220134"/>
            <a:ext cx="8814485" cy="13507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330" y="5614691"/>
            <a:ext cx="8814485" cy="94897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rank() over (partition BY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상위업무번호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업무번호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이용해서 상위업무번호 내의 업무순서에 따른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RANK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매긴다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LTRIM(SYS_CONNECT_BY_PATH(r, '.'),'.')||'. '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이용해서 각 업무에 상위업무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(1).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(2).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(3)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순으로 번호를 매긴다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5330" y="562695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9834" r="46725" b="17296"/>
          <a:stretch/>
        </p:blipFill>
        <p:spPr>
          <a:xfrm>
            <a:off x="174018" y="689795"/>
            <a:ext cx="4542163" cy="32824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533" y="1876426"/>
            <a:ext cx="2553056" cy="209579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15331" y="4226008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" t="37370" r="17633" b="36235"/>
          <a:stretch/>
        </p:blipFill>
        <p:spPr>
          <a:xfrm>
            <a:off x="195654" y="4503058"/>
            <a:ext cx="7655005" cy="1067792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55357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5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Picture 2" descr="https://t1.daumcdn.net/cfile/tistory/2219E449553CF49A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55" y="1010119"/>
            <a:ext cx="7522090" cy="444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354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87" y="1152122"/>
            <a:ext cx="8940758" cy="43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44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41454"/>
            <a:ext cx="4600850" cy="12479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41454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iew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794" y="590550"/>
            <a:ext cx="8319944" cy="275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76800" y="3781425"/>
            <a:ext cx="402907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로그인한 계정이 담당한 업무만 출력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개수에 따라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페이징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블록 증감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명으로 검색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클릭 시 해당 업무 상세화면으로 이동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등록은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PM /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관리자만 가능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AutoNum type="arabicPeriod"/>
            </a:pPr>
            <a:endParaRPr lang="ko-KR" altLang="en-US" sz="1600" dirty="0">
              <a:solidFill>
                <a:prstClr val="black"/>
              </a:solidFill>
            </a:endParaRPr>
          </a:p>
        </p:txBody>
      </p:sp>
      <p:pic>
        <p:nvPicPr>
          <p:cNvPr id="14" name="Picture 3" descr="C:\Users\508-19\Desktop\ㄽ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33" y="5761284"/>
            <a:ext cx="4128443" cy="61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508-19\Desktop\ㄷㄹ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44" y="3877671"/>
            <a:ext cx="4419622" cy="81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15331" y="4841766"/>
            <a:ext cx="4600850" cy="18390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5331" y="4841766"/>
            <a:ext cx="98956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8700" y="3508339"/>
            <a:ext cx="306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5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번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logic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0918" y="5366474"/>
            <a:ext cx="306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번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logic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8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170" name="Picture 2" descr="C:\Users\508-19\Desktop\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4" y="1024067"/>
            <a:ext cx="8948972" cy="437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1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514" y="1026398"/>
            <a:ext cx="8948972" cy="437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16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2085" y="3568774"/>
            <a:ext cx="4221909" cy="28796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2084" y="3568774"/>
            <a:ext cx="963828" cy="3547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2085" y="84624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28" name="Picture 4" descr="C:\Users\508-19\Desktop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36203"/>
            <a:ext cx="4672354" cy="21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782085" y="829929"/>
            <a:ext cx="4221909" cy="25895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F497D"/>
              </a:solidFill>
            </a:endParaRPr>
          </a:p>
        </p:txBody>
      </p:sp>
      <p:pic>
        <p:nvPicPr>
          <p:cNvPr id="1031" name="Picture 7" descr="C:\Users\508-19\Desktop\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3022601"/>
            <a:ext cx="4672354" cy="256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799" y="1141274"/>
            <a:ext cx="4048125" cy="176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권한 별로 출력되는 화면이 다름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사</a:t>
            </a:r>
            <a:r>
              <a:rPr lang="ko-KR" altLang="en-US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은 관리자 기준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담당자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업무명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업무내용 수정가능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진행도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업무 진행률 상단의 진행률 기준에 맞춰 저장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담당자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업무는 진행률이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100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이면 결재신청가능</a:t>
            </a: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담당자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결재 신청된 업무만 반려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결재완료 처리가능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</p:txBody>
      </p:sp>
      <p:pic>
        <p:nvPicPr>
          <p:cNvPr id="1026" name="Picture 2" descr="C:\Users\508-19\Desktop\ddfsadfsd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175" y="3939404"/>
            <a:ext cx="4125398" cy="250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425019" y="3715061"/>
            <a:ext cx="2072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5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번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loglic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73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2085" y="4338356"/>
            <a:ext cx="4221909" cy="23185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2085" y="4338357"/>
            <a:ext cx="96382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2085" y="84624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28" name="Picture 4" descr="C:\Users\508-19\Desktop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36203"/>
            <a:ext cx="4672354" cy="21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782085" y="829929"/>
            <a:ext cx="4221909" cy="33931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F497D"/>
              </a:solidFill>
            </a:endParaRPr>
          </a:p>
        </p:txBody>
      </p:sp>
      <p:pic>
        <p:nvPicPr>
          <p:cNvPr id="1031" name="Picture 7" descr="C:\Users\508-19\Desktop\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3022601"/>
            <a:ext cx="4672354" cy="256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9996" y="1147035"/>
            <a:ext cx="4048125" cy="283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최상위 업무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상위업무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업무로 나누어져 있는 업무 프로세스에서 상위 업무들은 진행률 수정이나 결재 신청 불가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업무가 결재 완료 처리되면 하위 업무 개수에 따라 상위 업무 진행률이 상승함</a:t>
            </a: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 있는 상위업무는 하위업무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개가 결재 완료 처리되면 진행률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20%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로 상승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100%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가 되면 상위업무도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이 결재 완료처리 가능 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반려 처리 시에만 반려사유 등록가능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삭제 버튼 클릭 시 해당 업무 삭제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조회화면으로 버튼 클릭 시 업무리스트로 이동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관리자 계정은 모든 기능 사용가능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21" name="Picture 3" descr="C:\Users\508-19\Desktop\업뎃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064" y="4780360"/>
            <a:ext cx="3153351" cy="169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28480" y="4322402"/>
            <a:ext cx="2072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logic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400" b="1" dirty="0">
                <a:solidFill>
                  <a:srgbClr val="FF0000"/>
                </a:solidFill>
              </a:rPr>
              <a:t>번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04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6146" name="Picture 2" descr="C:\Users\508-19\Desktop\전체글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4" y="1006082"/>
            <a:ext cx="9024443" cy="440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32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098" name="Picture 2" descr="C:\Users\508-19\Desktop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0" y="1352550"/>
            <a:ext cx="4654073" cy="393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782085" y="2743201"/>
            <a:ext cx="4221909" cy="19288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82084" y="2754865"/>
            <a:ext cx="96382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82085" y="84624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82085" y="829930"/>
            <a:ext cx="4221909" cy="179897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F497D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6800" y="1219200"/>
            <a:ext cx="4029075" cy="1302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50"/>
              </a:spcBef>
              <a:spcAft>
                <a:spcPts val="150"/>
              </a:spcAft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</a:rPr>
              <a:t>프로젝트 번호는 로그인한 계정이 맡은 프로젝트로 고정 변경 불가능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</a:rPr>
              <a:t>상위 업무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담당자는 그 프로젝트에 있는 상위업무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팀</a:t>
            </a:r>
            <a:r>
              <a:rPr lang="ko-KR" altLang="en-US" sz="1200" dirty="0">
                <a:solidFill>
                  <a:prstClr val="black"/>
                </a:solidFill>
              </a:rPr>
              <a:t>원</a:t>
            </a:r>
            <a:r>
              <a:rPr lang="ko-KR" altLang="en-US" sz="1200" dirty="0" smtClean="0">
                <a:solidFill>
                  <a:prstClr val="black"/>
                </a:solidFill>
              </a:rPr>
              <a:t>들만 출력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선택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</a:rPr>
              <a:t>관리자는 모든 프로젝트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상위 업무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팀원 출력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선택가능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82086" y="4822404"/>
            <a:ext cx="4221909" cy="18355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782085" y="4834067"/>
            <a:ext cx="963828" cy="2545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099" name="Picture 3" descr="C:\Users\508-19\Desktop\2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58" y="3173038"/>
            <a:ext cx="4110037" cy="127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508-19\Desktop\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442" y="5185872"/>
            <a:ext cx="4123789" cy="125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856885" y="2779925"/>
            <a:ext cx="309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logic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번 상위업무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56885" y="4849599"/>
            <a:ext cx="309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logic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번 상위업무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81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김형준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79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102972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16180" y="3708984"/>
            <a:ext cx="4349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PMSEMP, PMSMEMBER, PMSCODES 3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테이블을 조인하여 사원의 정보와 권한정보를 불러온다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사원번호를 통해 해당 사원을 더블클릭 시 상세 페이지로 이동한다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5919" y="3709292"/>
            <a:ext cx="4637922" cy="14927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3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1. SELECT </a:t>
            </a:r>
            <a:r>
              <a:rPr lang="en-US" altLang="ko-KR" sz="1300" u="sng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a.name,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a.DEPT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a.EMAIL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a.PHONE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 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(select </a:t>
            </a:r>
            <a:r>
              <a:rPr lang="en-US" altLang="ko-KR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c.CNAME</a:t>
            </a:r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 from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b,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pmscodes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c where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b.mno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and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c.cno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cname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a 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WHERE 1=1 </a:t>
            </a:r>
          </a:p>
          <a:p>
            <a:r>
              <a:rPr lang="en-US" altLang="ko-KR" sz="13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ORDER </a:t>
            </a:r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BY </a:t>
            </a:r>
            <a:r>
              <a:rPr lang="en-US" altLang="ko-KR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asc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5884" y="5209768"/>
            <a:ext cx="4637922" cy="14927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300" dirty="0" smtClean="0">
                <a:solidFill>
                  <a:prstClr val="black"/>
                </a:solidFill>
              </a:rPr>
              <a:t>2. </a:t>
            </a:r>
            <a:r>
              <a:rPr lang="en-US" altLang="ko-KR" sz="1300" dirty="0">
                <a:solidFill>
                  <a:prstClr val="black"/>
                </a:solidFill>
              </a:rPr>
              <a:t>S</a:t>
            </a:r>
            <a:r>
              <a:rPr lang="en-US" altLang="ko-KR" sz="1300" dirty="0" smtClean="0">
                <a:solidFill>
                  <a:prstClr val="black"/>
                </a:solidFill>
              </a:rPr>
              <a:t>ELECT </a:t>
            </a:r>
            <a:r>
              <a:rPr lang="en-US" altLang="ko-KR" sz="1300" dirty="0" err="1">
                <a:solidFill>
                  <a:prstClr val="black"/>
                </a:solidFill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</a:rPr>
              <a:t>, a.name, </a:t>
            </a:r>
            <a:r>
              <a:rPr lang="en-US" altLang="ko-KR" sz="1300" dirty="0" err="1">
                <a:solidFill>
                  <a:prstClr val="black"/>
                </a:solidFill>
              </a:rPr>
              <a:t>a.GRADE</a:t>
            </a:r>
            <a:r>
              <a:rPr lang="en-US" altLang="ko-KR" sz="1300" dirty="0">
                <a:solidFill>
                  <a:prstClr val="black"/>
                </a:solidFill>
              </a:rPr>
              <a:t>, </a:t>
            </a:r>
            <a:r>
              <a:rPr lang="en-US" altLang="ko-KR" sz="1300" dirty="0" err="1">
                <a:solidFill>
                  <a:prstClr val="black"/>
                </a:solidFill>
              </a:rPr>
              <a:t>a.DEPT</a:t>
            </a:r>
            <a:r>
              <a:rPr lang="en-US" altLang="ko-KR" sz="1300" dirty="0">
                <a:solidFill>
                  <a:prstClr val="black"/>
                </a:solidFill>
              </a:rPr>
              <a:t>, </a:t>
            </a:r>
            <a:r>
              <a:rPr lang="en-US" altLang="ko-KR" sz="1300" dirty="0" err="1">
                <a:solidFill>
                  <a:prstClr val="black"/>
                </a:solidFill>
              </a:rPr>
              <a:t>a.EMAIL</a:t>
            </a:r>
            <a:r>
              <a:rPr lang="en-US" altLang="ko-KR" sz="1300" dirty="0">
                <a:solidFill>
                  <a:prstClr val="black"/>
                </a:solidFill>
              </a:rPr>
              <a:t>, </a:t>
            </a:r>
            <a:r>
              <a:rPr lang="en-US" altLang="ko-KR" sz="1300" dirty="0" err="1">
                <a:solidFill>
                  <a:prstClr val="black"/>
                </a:solidFill>
              </a:rPr>
              <a:t>a.PHONE</a:t>
            </a:r>
            <a:r>
              <a:rPr lang="en-US" altLang="ko-KR" sz="1300" dirty="0">
                <a:solidFill>
                  <a:prstClr val="black"/>
                </a:solidFill>
              </a:rPr>
              <a:t>,  </a:t>
            </a:r>
          </a:p>
          <a:p>
            <a:r>
              <a:rPr lang="en-US" altLang="ko-KR" sz="1300" dirty="0" err="1">
                <a:solidFill>
                  <a:prstClr val="black"/>
                </a:solidFill>
              </a:rPr>
              <a:t>c.CNAME,b.pno</a:t>
            </a:r>
            <a:endParaRPr lang="en-US" altLang="ko-KR" sz="1300" dirty="0">
              <a:solidFill>
                <a:prstClr val="black"/>
              </a:solidFill>
            </a:endParaRPr>
          </a:p>
          <a:p>
            <a:r>
              <a:rPr lang="en-US" altLang="ko-KR" sz="1300" dirty="0">
                <a:solidFill>
                  <a:prstClr val="black"/>
                </a:solidFill>
              </a:rPr>
              <a:t>FROM </a:t>
            </a:r>
            <a:r>
              <a:rPr lang="en-US" altLang="ko-KR" sz="1300" u="sng" dirty="0" err="1">
                <a:solidFill>
                  <a:prstClr val="black"/>
                </a:solidFill>
              </a:rPr>
              <a:t>pmsemp</a:t>
            </a:r>
            <a:r>
              <a:rPr lang="en-US" altLang="ko-KR" sz="1300" u="sng" dirty="0">
                <a:solidFill>
                  <a:prstClr val="black"/>
                </a:solidFill>
              </a:rPr>
              <a:t> a, </a:t>
            </a:r>
            <a:r>
              <a:rPr lang="en-US" altLang="ko-KR" sz="1300" u="sng" dirty="0" err="1">
                <a:solidFill>
                  <a:prstClr val="black"/>
                </a:solidFill>
              </a:rPr>
              <a:t>pmsmember</a:t>
            </a:r>
            <a:r>
              <a:rPr lang="en-US" altLang="ko-KR" sz="1300" u="sng" dirty="0">
                <a:solidFill>
                  <a:prstClr val="black"/>
                </a:solidFill>
              </a:rPr>
              <a:t> b, </a:t>
            </a:r>
            <a:r>
              <a:rPr lang="en-US" altLang="ko-KR" sz="1300" u="sng" dirty="0" err="1">
                <a:solidFill>
                  <a:prstClr val="black"/>
                </a:solidFill>
              </a:rPr>
              <a:t>pmscodes</a:t>
            </a:r>
            <a:r>
              <a:rPr lang="en-US" altLang="ko-KR" sz="1300" u="sng" dirty="0">
                <a:solidFill>
                  <a:prstClr val="black"/>
                </a:solidFill>
              </a:rPr>
              <a:t> c</a:t>
            </a:r>
          </a:p>
          <a:p>
            <a:r>
              <a:rPr lang="en-US" altLang="ko-KR" sz="1300" dirty="0">
                <a:solidFill>
                  <a:prstClr val="black"/>
                </a:solidFill>
              </a:rPr>
              <a:t>WHERE </a:t>
            </a:r>
            <a:r>
              <a:rPr lang="en-US" altLang="ko-KR" sz="1300" dirty="0" err="1">
                <a:solidFill>
                  <a:prstClr val="black"/>
                </a:solidFill>
              </a:rPr>
              <a:t>b.mdiv</a:t>
            </a:r>
            <a:r>
              <a:rPr lang="en-US" altLang="ko-KR" sz="1300" dirty="0">
                <a:solidFill>
                  <a:prstClr val="black"/>
                </a:solidFill>
              </a:rPr>
              <a:t>=</a:t>
            </a:r>
            <a:r>
              <a:rPr lang="en-US" altLang="ko-KR" sz="1300" dirty="0" err="1">
                <a:solidFill>
                  <a:prstClr val="black"/>
                </a:solidFill>
              </a:rPr>
              <a:t>c.cno</a:t>
            </a:r>
            <a:r>
              <a:rPr lang="en-US" altLang="ko-KR" sz="1300" dirty="0">
                <a:solidFill>
                  <a:prstClr val="black"/>
                </a:solidFill>
              </a:rPr>
              <a:t>(+)</a:t>
            </a:r>
          </a:p>
          <a:p>
            <a:r>
              <a:rPr lang="en-US" altLang="ko-KR" sz="1300" dirty="0">
                <a:solidFill>
                  <a:prstClr val="black"/>
                </a:solidFill>
              </a:rPr>
              <a:t>AND </a:t>
            </a:r>
            <a:r>
              <a:rPr lang="en-US" altLang="ko-KR" sz="1300" dirty="0" err="1">
                <a:solidFill>
                  <a:prstClr val="black"/>
                </a:solidFill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</a:rPr>
              <a:t> = </a:t>
            </a:r>
            <a:r>
              <a:rPr lang="en-US" altLang="ko-KR" sz="1300" dirty="0" err="1">
                <a:solidFill>
                  <a:prstClr val="black"/>
                </a:solidFill>
              </a:rPr>
              <a:t>b.mno</a:t>
            </a:r>
            <a:r>
              <a:rPr lang="en-US" altLang="ko-KR" sz="1300" dirty="0">
                <a:solidFill>
                  <a:prstClr val="black"/>
                </a:solidFill>
              </a:rPr>
              <a:t>(+)</a:t>
            </a:r>
          </a:p>
          <a:p>
            <a:r>
              <a:rPr lang="en-US" altLang="ko-KR" sz="1300" dirty="0">
                <a:solidFill>
                  <a:prstClr val="black"/>
                </a:solidFill>
              </a:rPr>
              <a:t>AND </a:t>
            </a:r>
            <a:r>
              <a:rPr lang="en-US" altLang="ko-KR" sz="1300" dirty="0" err="1">
                <a:solidFill>
                  <a:prstClr val="black"/>
                </a:solidFill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</a:rPr>
              <a:t> = #{</a:t>
            </a:r>
            <a:r>
              <a:rPr lang="en-US" altLang="ko-KR" sz="1300" u="sng" dirty="0" err="1">
                <a:solidFill>
                  <a:prstClr val="black"/>
                </a:solidFill>
              </a:rPr>
              <a:t>eno</a:t>
            </a:r>
            <a:r>
              <a:rPr lang="en-US" altLang="ko-KR" sz="1300" u="sng" dirty="0">
                <a:solidFill>
                  <a:prstClr val="black"/>
                </a:solidFill>
              </a:rPr>
              <a:t>}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85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37223" y="503295"/>
            <a:ext cx="5869553" cy="2133944"/>
            <a:chOff x="1264492" y="508958"/>
            <a:chExt cx="6620050" cy="240679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t="44" b="87113"/>
            <a:stretch/>
          </p:blipFill>
          <p:spPr>
            <a:xfrm>
              <a:off x="1269527" y="508958"/>
              <a:ext cx="6615015" cy="34505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/>
            <a:srcRect t="24231" b="-963"/>
            <a:stretch/>
          </p:blipFill>
          <p:spPr>
            <a:xfrm>
              <a:off x="1264492" y="854015"/>
              <a:ext cx="6615015" cy="2061739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11383" y="2753621"/>
            <a:ext cx="1264336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dispatcher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62107" y="2753621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model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62107" y="4090106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jsp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383" y="4423117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Ctrl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3" y="3169290"/>
            <a:ext cx="3836690" cy="10117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107" y="3165993"/>
            <a:ext cx="3280344" cy="5904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76" y="4842319"/>
            <a:ext cx="3184771" cy="14208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9766" y="4543281"/>
            <a:ext cx="3725737" cy="170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9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검색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741405" cy="2637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6180" y="3708984"/>
            <a:ext cx="4349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box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이름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부서를 선택하게 되면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input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검색창의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name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값이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box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변경된다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값에 따라 검색이 가능하다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804" y="3708984"/>
            <a:ext cx="2837915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&lt;select class="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schdiv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 id="</a:t>
            </a:r>
            <a:r>
              <a:rPr lang="en-US" altLang="ko-KR" sz="1200" b="1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selsch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"&gt;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 value="name"&gt;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 value="grade"&gt;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 value="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"&gt;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</a:t>
            </a:r>
            <a:endParaRPr lang="ko-KR" altLang="en-US" sz="1200" b="1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904" y="4774335"/>
            <a:ext cx="3904734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prstClr val="black"/>
                </a:solidFill>
              </a:rPr>
              <a:t>$("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#</a:t>
            </a:r>
            <a:r>
              <a:rPr lang="en-US" altLang="ko-KR" sz="1200" b="1" dirty="0" err="1">
                <a:solidFill>
                  <a:srgbClr val="FF0000"/>
                </a:solidFill>
              </a:rPr>
              <a:t>selsch</a:t>
            </a:r>
            <a:r>
              <a:rPr lang="en-US" altLang="ko-KR" sz="1200" b="1" dirty="0">
                <a:solidFill>
                  <a:prstClr val="black"/>
                </a:solidFill>
              </a:rPr>
              <a:t>").change(function(){</a:t>
            </a:r>
          </a:p>
          <a:p>
            <a:r>
              <a:rPr lang="en-US" altLang="ko-KR" sz="1200" b="1" dirty="0">
                <a:solidFill>
                  <a:prstClr val="black"/>
                </a:solidFill>
              </a:rPr>
              <a:t>$("</a:t>
            </a:r>
            <a:r>
              <a:rPr lang="en-US" altLang="ko-KR" sz="1200" b="1" dirty="0">
                <a:solidFill>
                  <a:srgbClr val="FF0000"/>
                </a:solidFill>
              </a:rPr>
              <a:t>.search</a:t>
            </a:r>
            <a:r>
              <a:rPr lang="en-US" altLang="ko-KR" sz="1200" b="1" dirty="0">
                <a:solidFill>
                  <a:prstClr val="black"/>
                </a:solidFill>
              </a:rPr>
              <a:t>").</a:t>
            </a:r>
            <a:r>
              <a:rPr lang="en-US" altLang="ko-KR" sz="1200" b="1" dirty="0" err="1">
                <a:solidFill>
                  <a:prstClr val="black"/>
                </a:solidFill>
              </a:rPr>
              <a:t>attr</a:t>
            </a:r>
            <a:r>
              <a:rPr lang="en-US" altLang="ko-KR" sz="1200" b="1" dirty="0">
                <a:solidFill>
                  <a:prstClr val="black"/>
                </a:solidFill>
              </a:rPr>
              <a:t>({"id":this.value,"name":</a:t>
            </a:r>
            <a:r>
              <a:rPr lang="en-US" altLang="ko-KR" sz="1200" b="1" dirty="0" err="1">
                <a:solidFill>
                  <a:prstClr val="black"/>
                </a:solidFill>
              </a:rPr>
              <a:t>this.value</a:t>
            </a:r>
            <a:r>
              <a:rPr lang="en-US" altLang="ko-KR" sz="1200" b="1" dirty="0">
                <a:solidFill>
                  <a:prstClr val="black"/>
                </a:solidFill>
              </a:rPr>
              <a:t>});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4142" y="4534931"/>
            <a:ext cx="937230" cy="2399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script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903" y="5482850"/>
            <a:ext cx="3859408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</a:rPr>
              <a:t>&lt;</a:t>
            </a:r>
            <a:r>
              <a:rPr lang="en-US" altLang="ko-KR" sz="1200" b="1" dirty="0" err="1">
                <a:solidFill>
                  <a:prstClr val="black"/>
                </a:solidFill>
              </a:rPr>
              <a:t>form:input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class</a:t>
            </a:r>
            <a:r>
              <a:rPr lang="en-US" altLang="ko-KR" sz="1200" b="1" dirty="0">
                <a:solidFill>
                  <a:prstClr val="black"/>
                </a:solidFill>
              </a:rPr>
              <a:t>="</a:t>
            </a:r>
            <a:r>
              <a:rPr lang="en-US" altLang="ko-KR" sz="1200" b="1" dirty="0" err="1">
                <a:solidFill>
                  <a:prstClr val="black"/>
                </a:solidFill>
              </a:rPr>
              <a:t>sch</a:t>
            </a:r>
            <a:r>
              <a:rPr lang="en-US" altLang="ko-KR" sz="1200" b="1" dirty="0">
                <a:solidFill>
                  <a:prstClr val="black"/>
                </a:solidFill>
              </a:rPr>
              <a:t>-bar </a:t>
            </a:r>
            <a:r>
              <a:rPr lang="en-US" altLang="ko-KR" sz="1200" b="1" dirty="0">
                <a:solidFill>
                  <a:srgbClr val="FF0000"/>
                </a:solidFill>
              </a:rPr>
              <a:t>search</a:t>
            </a:r>
            <a:r>
              <a:rPr lang="en-US" altLang="ko-KR" sz="1200" b="1" dirty="0">
                <a:solidFill>
                  <a:prstClr val="black"/>
                </a:solidFill>
              </a:rPr>
              <a:t>" path</a:t>
            </a:r>
            <a:r>
              <a:rPr lang="en-US" altLang="ko-KR" sz="1200" b="1" dirty="0">
                <a:solidFill>
                  <a:srgbClr val="FF0000"/>
                </a:solidFill>
              </a:rPr>
              <a:t>="name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"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902" y="5247667"/>
            <a:ext cx="937230" cy="2399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" y="5776634"/>
            <a:ext cx="2695951" cy="44975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" y="6464416"/>
            <a:ext cx="2705478" cy="2829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" y="6241619"/>
            <a:ext cx="2867425" cy="24751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5903" y="5761408"/>
            <a:ext cx="2869162" cy="98599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78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0808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페이징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10462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16180" y="3708984"/>
            <a:ext cx="434957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데이터 건수 선언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화면에 한번에 보여줄 데이터 건수 초기값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페이지 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총건수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보여줄 데이터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총건수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페이지크기를 실수로 처리하여 나머지가 있게 한 후 반올림 처리 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블록을 위한 속성값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 size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크기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시작과 끝나는 블록을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1400" dirty="0" smtClean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141" y="3708984"/>
            <a:ext cx="4629700" cy="175432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rep.totCnt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));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데이터 건수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()==0)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  <a:r>
              <a:rPr lang="en-US" altLang="ko-KR" sz="1200" u="sng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sch.setPageSize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(5); </a:t>
            </a:r>
            <a:r>
              <a:rPr lang="ko-KR" altLang="en-US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보일 데이터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Sch.setPageCount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Math.ceil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()/(double)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페이지 수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()==0)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sch.setCurPage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(1);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클릭한 페이지 초기값</a:t>
            </a:r>
            <a:endParaRPr lang="en-US" altLang="ko-KR" sz="1200" dirty="0" smtClean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sch.setStart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()-1)*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()+1)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sch.setEnd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 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4140" y="5358792"/>
            <a:ext cx="4629701" cy="138499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Sch.setBlocksize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(3);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보여질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blocknum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Math.ceil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/(double)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sch.getBlocksize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블럭번호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sch.setEndBlock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sch.getPageCount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():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endBlock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블럭끝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sch.setStartBlock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((blocknum-1)*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()+1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블럭시작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08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18" name="직사각형 17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39160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61481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CEO(Admin), CTO(CEO), HR(CEO,CTO)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3026688"/>
            <a:ext cx="5251644" cy="365420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037798"/>
            <a:ext cx="980302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04023" y="3037798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9" y="706149"/>
            <a:ext cx="7673525" cy="21359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404023" y="3019645"/>
            <a:ext cx="3587598" cy="366124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04023" y="3426175"/>
            <a:ext cx="3587598" cy="2558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 클릭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권한을 설정하는 직원이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등록되었는지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해제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있지 않다면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등록하고 직급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email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안내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전송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권한과 직급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139" y="3301146"/>
            <a:ext cx="549463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==0)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//2. PMS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확인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//3.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변경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rep.updatepmsCeo2();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rep.updatepmsCeo3();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//4.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 Member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rep.updatepmsCeo4(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</a:t>
            </a:r>
            <a:r>
              <a:rPr lang="ko-KR" altLang="en-US" sz="1200" u="sng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난수</a:t>
            </a:r>
            <a:r>
              <a:rPr lang="ko-KR" altLang="en-US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설정</a:t>
            </a:r>
            <a:endParaRPr lang="en-US" altLang="ko-KR" sz="1200" u="sng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makePass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updateCeo.setPass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rep.insertCeo1(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//5.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메일전송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sendMail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updateCeo.getEno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else{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//3.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변경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rep.updatepmsCeo2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();rep.updatepmsCeo3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//6.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변경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rep.updatepmsCeo1(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rep.updatepmsCeo4(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22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18" name="직사각형 17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39160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61481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PM(CEO,CTO)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3026687"/>
            <a:ext cx="5399919" cy="3724529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037798"/>
            <a:ext cx="980302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65821" y="3037798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" y="520388"/>
            <a:ext cx="9003957" cy="25062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478161" y="3034925"/>
            <a:ext cx="3608173" cy="3734826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78161" y="3708984"/>
            <a:ext cx="35875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 클릭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권한을 설정하는 직원이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등록되었는지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해제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있지 않다면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email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안내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전송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권한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 정보를 받아옴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139" y="3301146"/>
            <a:ext cx="54946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 정보를 받아옴</a:t>
            </a:r>
            <a:endParaRPr lang="en-US" altLang="ko-KR" sz="1200" dirty="0" smtClean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&lt;update&gt;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pmstask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(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p.mno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pmsproject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where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p.pno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&lt;/update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pmsproject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&lt;/update&gt;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71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0585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팀원추가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2706315"/>
            <a:ext cx="5881816" cy="4044901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903" y="2714553"/>
            <a:ext cx="95558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47719" y="2722791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4" y="520388"/>
            <a:ext cx="9012194" cy="21776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947719" y="2706315"/>
            <a:ext cx="3138616" cy="4063436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7719" y="3015343"/>
            <a:ext cx="31303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있거나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등록안된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직원 중에서 권한이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구분없음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이거나 프로젝트번호가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사원을 불러온다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원하는 직원을 선택하고 추가 버튼 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 여부를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있지 않다면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설정하는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동일한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부여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905" y="2973845"/>
            <a:ext cx="5873577" cy="24929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*FROM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pmlist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.* FROM (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*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(</a:t>
            </a:r>
            <a:b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사원 리스트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c.CNAME,b.pno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a,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b,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pmscodes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and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b.mdiv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=9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b.pno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is NULL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UNION ALL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안된 사원 리스트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c.CNAME,b.pno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(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 left outer join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b on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b.mno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pmscodes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is NULL AND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=9)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ASC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en-US" altLang="ko-KR" sz="1200" u="sng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pmlist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94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51888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팀원삭제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95558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4" y="520388"/>
            <a:ext cx="9012194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8519" y="3708984"/>
            <a:ext cx="4357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프로젝트번호와 동일한 팀원을 리스트로 불러옴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삭제 할 팀원을 선택 후 삭제 버튼 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프로젝트 번호가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권한이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구분없음으로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변경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5944" y="370898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팀원삭제 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==&gt;null</a:t>
            </a:r>
            <a:r>
              <a:rPr lang="ko-KR" altLang="en-US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 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update&gt;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=null, mdiv=9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&lt;/update&gt;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4141" y="4872876"/>
            <a:ext cx="1219200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2974" y="517684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로그인한 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프로젝트번호와 동일한 팀원 리스트 불러옴</a:t>
            </a:r>
            <a:endParaRPr lang="en-US" altLang="ko-KR" sz="1200" dirty="0" smtClean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session.getAttribute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sch.setPno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pmsm.getPno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1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 사원등록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119448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07943" y="3719281"/>
            <a:ext cx="3097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사원정보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사원정보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저장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041" y="368838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사원등록 </a:t>
            </a:r>
            <a:r>
              <a:rPr lang="en-US" altLang="ko-KR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&lt;insert </a:t>
            </a:r>
            <a:r>
              <a:rPr lang="en-US" altLang="ko-KR" sz="12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endParaRPr lang="en-US" altLang="ko-KR" sz="12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insert into </a:t>
            </a:r>
            <a:r>
              <a:rPr lang="en-US" altLang="ko-KR" sz="1200" u="sng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r>
              <a:rPr lang="en-US" altLang="ko-KR" sz="12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values(</a:t>
            </a:r>
            <a:r>
              <a:rPr lang="en-US" altLang="ko-KR" sz="1200" u="sng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pmsemp_seq.nextval</a:t>
            </a:r>
            <a:r>
              <a:rPr lang="en-US" altLang="ko-KR" sz="12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,#{name},#{</a:t>
            </a:r>
            <a:r>
              <a:rPr lang="en-US" altLang="ko-KR" sz="1200" u="sng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},</a:t>
            </a:r>
          </a:p>
          <a:p>
            <a:r>
              <a:rPr lang="en-US" altLang="ko-KR" sz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#{grade},#{phone},#{email})</a:t>
            </a:r>
          </a:p>
          <a:p>
            <a:r>
              <a:rPr lang="en-US" altLang="ko-KR" sz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&lt;/insert&gt;</a:t>
            </a:r>
            <a:endParaRPr lang="ko-KR" altLang="en-US" sz="12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21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 수정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2479590"/>
            <a:ext cx="5741773" cy="427162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2487828"/>
            <a:ext cx="101325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15911" y="251285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19592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807675" y="2487828"/>
            <a:ext cx="3278660" cy="4281923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474" y="552047"/>
            <a:ext cx="1019317" cy="11664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555888"/>
            <a:ext cx="1114581" cy="1923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815911" y="2780380"/>
            <a:ext cx="3262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또는 직책 선택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직원의 사원번호로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수정 처리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부서와 직급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box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등록된 데이터 리스트로 불러옴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905" y="2748017"/>
            <a:ext cx="5733533" cy="32316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&lt;!-–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수정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&lt;update&gt;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}, grade =#{grade}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 리스트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DISTINCT grade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grade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asc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리스트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DISTINCT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IS NOT null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ASC</a:t>
            </a:r>
          </a:p>
          <a:p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82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 퇴사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2479590"/>
            <a:ext cx="5741773" cy="427162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2487828"/>
            <a:ext cx="101325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15911" y="251285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19592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807675" y="2487828"/>
            <a:ext cx="3278660" cy="4281923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905" y="2748017"/>
            <a:ext cx="2397209" cy="26776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퇴사처리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en-US" altLang="ko-KR" sz="1200" u="sng" dirty="0" err="1">
                <a:solidFill>
                  <a:srgbClr val="FF0000"/>
                </a:solidFill>
              </a:rPr>
              <a:t>pms</a:t>
            </a:r>
            <a:r>
              <a:rPr lang="ko-KR" altLang="en-US" sz="1200" u="sng" dirty="0">
                <a:solidFill>
                  <a:srgbClr val="FF0000"/>
                </a:solidFill>
              </a:rPr>
              <a:t>등록된 직원 </a:t>
            </a:r>
            <a:r>
              <a:rPr lang="en-US" altLang="ko-KR" sz="1200" u="sng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pmsemp</a:t>
            </a:r>
            <a:endParaRPr lang="en-US" altLang="ko-KR" sz="1200" u="sng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grade = '</a:t>
            </a:r>
            <a:r>
              <a:rPr lang="ko-KR" altLang="en-US" sz="1200" dirty="0">
                <a:solidFill>
                  <a:prstClr val="black"/>
                </a:solidFill>
              </a:rPr>
              <a:t>퇴사</a:t>
            </a:r>
            <a:r>
              <a:rPr lang="en-US" altLang="ko-KR" sz="1200" dirty="0">
                <a:solidFill>
                  <a:prstClr val="black"/>
                </a:solidFill>
              </a:rPr>
              <a:t>', </a:t>
            </a:r>
            <a:r>
              <a:rPr lang="en-US" altLang="ko-KR" sz="1200" u="sng" dirty="0" err="1">
                <a:solidFill>
                  <a:prstClr val="black"/>
                </a:solidFill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</a:rPr>
              <a:t> =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&lt;update&gt;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pmsmember</a:t>
            </a:r>
            <a:endParaRPr lang="en-US" altLang="ko-KR" sz="1200" u="sng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</a:t>
            </a:r>
            <a:r>
              <a:rPr lang="en-US" altLang="ko-KR" sz="1200" u="sng" dirty="0">
                <a:solidFill>
                  <a:prstClr val="black"/>
                </a:solidFill>
              </a:rPr>
              <a:t>mdiv = 8 , </a:t>
            </a:r>
            <a:r>
              <a:rPr lang="en-US" altLang="ko-KR" sz="1200" u="sng" dirty="0" err="1">
                <a:solidFill>
                  <a:prstClr val="black"/>
                </a:solidFill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</a:rPr>
              <a:t> =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</a:rPr>
              <a:t>mno</a:t>
            </a:r>
            <a:r>
              <a:rPr lang="en-US" altLang="ko-KR" sz="1200" u="sng" dirty="0">
                <a:solidFill>
                  <a:prstClr val="black"/>
                </a:solidFill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&lt;!-- </a:t>
            </a:r>
            <a:r>
              <a:rPr lang="en-US" altLang="ko-KR" sz="1200" u="sng" dirty="0" err="1">
                <a:solidFill>
                  <a:srgbClr val="FF0000"/>
                </a:solidFill>
              </a:rPr>
              <a:t>pms</a:t>
            </a:r>
            <a:r>
              <a:rPr lang="ko-KR" altLang="en-US" sz="1200" u="sng" dirty="0">
                <a:solidFill>
                  <a:srgbClr val="FF0000"/>
                </a:solidFill>
              </a:rPr>
              <a:t>등록 안된 직원 </a:t>
            </a:r>
            <a:r>
              <a:rPr lang="en-US" altLang="ko-KR" sz="1200" u="sng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delete&gt;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delete from 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pmsemp</a:t>
            </a:r>
            <a:endParaRPr lang="en-US" altLang="ko-KR" sz="1200" u="sng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 smtClean="0">
                <a:solidFill>
                  <a:prstClr val="black"/>
                </a:solidFill>
              </a:rPr>
              <a:t>}</a:t>
            </a:r>
            <a:endParaRPr lang="en-US" altLang="ko-KR" sz="1200" u="sng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15911" y="2780380"/>
            <a:ext cx="3262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퇴사 버튼 클릭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있는지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등록이 안되어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delete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데이터를 삭제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해당 직원의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 정보를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남기기위해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직급을 퇴사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권한을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퇴사자로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변경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번호르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67230" y="2752238"/>
            <a:ext cx="3225113" cy="212365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// </a:t>
            </a:r>
            <a:r>
              <a:rPr lang="ko-KR" altLang="en-US" sz="1200" dirty="0">
                <a:solidFill>
                  <a:srgbClr val="FF0000"/>
                </a:solidFill>
              </a:rPr>
              <a:t>퇴사 처리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public void 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 = </a:t>
            </a:r>
            <a:r>
              <a:rPr lang="en-US" altLang="ko-KR" sz="1200" u="sng" dirty="0" err="1">
                <a:solidFill>
                  <a:prstClr val="black"/>
                </a:solidFill>
              </a:rPr>
              <a:t>rep.memCheck</a:t>
            </a:r>
            <a:r>
              <a:rPr lang="en-US" altLang="ko-KR" sz="1200" u="sng" dirty="0">
                <a:solidFill>
                  <a:prstClr val="black"/>
                </a:solidFill>
              </a:rPr>
              <a:t>(</a:t>
            </a:r>
            <a:r>
              <a:rPr lang="en-US" altLang="ko-KR" sz="1200" u="sng" dirty="0" err="1">
                <a:solidFill>
                  <a:prstClr val="black"/>
                </a:solidFill>
              </a:rPr>
              <a:t>deleteG</a:t>
            </a:r>
            <a:r>
              <a:rPr lang="en-US" altLang="ko-KR" sz="1200" u="sng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u="sng" dirty="0" smtClean="0">
                <a:solidFill>
                  <a:srgbClr val="FF0000"/>
                </a:solidFill>
              </a:rPr>
              <a:t>// PMS</a:t>
            </a:r>
            <a:r>
              <a:rPr lang="ko-KR" altLang="en-US" sz="1200" u="sng" dirty="0" smtClean="0">
                <a:solidFill>
                  <a:srgbClr val="FF0000"/>
                </a:solidFill>
              </a:rPr>
              <a:t>등록 확인</a:t>
            </a:r>
            <a:endParaRPr lang="en-US" altLang="ko-KR" sz="1200" u="sng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==0)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</a:rPr>
              <a:t>등록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안된직원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delete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rep.delGrade3(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deleteG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 </a:t>
            </a:r>
            <a:r>
              <a:rPr lang="en-US" altLang="ko-KR" sz="1200" dirty="0">
                <a:solidFill>
                  <a:prstClr val="black"/>
                </a:solidFill>
              </a:rPr>
              <a:t>else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</a:rPr>
              <a:t>등록된 직원 </a:t>
            </a:r>
            <a:r>
              <a:rPr lang="en-US" altLang="ko-KR" sz="1200" dirty="0" smtClean="0">
                <a:solidFill>
                  <a:srgbClr val="FF0000"/>
                </a:solidFill>
              </a:rPr>
              <a:t>update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rep.delGrade1(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rep.delGrade2(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  <a:endParaRPr lang="en-US" altLang="ko-KR" sz="1200" u="sng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67231" y="2487828"/>
            <a:ext cx="101325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4139" y="2487828"/>
            <a:ext cx="2384853" cy="29378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458992" y="2487829"/>
            <a:ext cx="3233351" cy="23880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4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유재인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118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814360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MyBatis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030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 </a:t>
            </a:r>
            <a:r>
              <a:rPr lang="ko-KR" altLang="en-US" sz="14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퍼시스턴스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프레임워크의 하나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xml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서술자나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annotation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</a:t>
            </a:r>
            <a:endParaRPr lang="en-US" altLang="ko-KR" sz="14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복잡한 쿼리나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다이나믹한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쿼리에 강하며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프로그램 코드와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쿼리의 분리로 코드의 간결성 및 유지보수성이 향상된다는 장점이 있음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2853418"/>
            <a:ext cx="7810500" cy="3371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62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3" t="9459" b="4777"/>
          <a:stretch/>
        </p:blipFill>
        <p:spPr>
          <a:xfrm>
            <a:off x="177800" y="1320800"/>
            <a:ext cx="8703400" cy="463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1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953954"/>
            <a:ext cx="9020432" cy="1190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91" y="3920741"/>
            <a:ext cx="38481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68" y="5094591"/>
            <a:ext cx="29241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61718" y="3879213"/>
            <a:ext cx="3870841" cy="117371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최상위 업무들 기준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 내 완료 못한 업무가 있는 경우 빨간색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예상 진행률보다 낮은 경우 주황색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이외의 경우 초록색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01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" y="890890"/>
            <a:ext cx="9020432" cy="69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76" y="3906388"/>
            <a:ext cx="4345360" cy="230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981422" y="3875751"/>
            <a:ext cx="3870841" cy="172771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로그인시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세션이 생성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 중 프로젝트 번호 항목 존재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CEO/CTO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 맡은 프로젝트가 없음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Ctrl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해당프로젝트 번호를 입력 후 세션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Ctrl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해당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Ctrl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forward</a:t>
            </a:r>
          </a:p>
        </p:txBody>
      </p:sp>
    </p:spTree>
    <p:extLst>
      <p:ext uri="{BB962C8B-B14F-4D97-AF65-F5344CB8AC3E}">
        <p14:creationId xmlns:p14="http://schemas.microsoft.com/office/powerpoint/2010/main" val="24692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" y="520390"/>
            <a:ext cx="9020431" cy="2224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091323"/>
            <a:ext cx="42672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961718" y="3817538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총업무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내 총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완료업무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결재완료된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진행중업무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아닌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기한초과업무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결재일이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완료일보다 늦은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06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 b="3794"/>
          <a:stretch/>
        </p:blipFill>
        <p:spPr bwMode="auto">
          <a:xfrm>
            <a:off x="241200" y="1332411"/>
            <a:ext cx="8640000" cy="4672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74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61718" y="3970121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전체 업무에 대하여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 내 완료 못한 업무가 있는 경우 빨간색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예상 진행률보다 낮은 경우 주황색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이외의 경우 초록색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520388"/>
            <a:ext cx="9020432" cy="267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3" y="3970121"/>
            <a:ext cx="4358166" cy="1270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96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2085" y="575271"/>
            <a:ext cx="4226009" cy="43326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2085" y="575271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2085" y="5023119"/>
            <a:ext cx="4221909" cy="16594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2085" y="5023119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24000" y="3048000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97" y="842801"/>
            <a:ext cx="3381375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61718" y="5437334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 해당하는 게시판 연결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개씩 표시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게시판 이름 클릭 시 리스트로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글 선택 시 상세화면으로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21" y="887071"/>
            <a:ext cx="4050474" cy="373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97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2" b="3957"/>
          <a:stretch/>
        </p:blipFill>
        <p:spPr bwMode="auto">
          <a:xfrm>
            <a:off x="241200" y="1345223"/>
            <a:ext cx="8640000" cy="4651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0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61718" y="3970121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개별 업무에 대하여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 내 완료 못한 업무가 있는 경우 빨간색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예상 진행률보다 낮은 경우 주황색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이외의 경우 초록색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520388"/>
            <a:ext cx="9020431" cy="2679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6" y="4064611"/>
            <a:ext cx="4492876" cy="148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571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BC1">
            <a:alpha val="8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94C3BB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en-US" altLang="ko-KR" sz="4800" dirty="0">
              <a:solidFill>
                <a:prstClr val="black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70AD47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 </a:t>
            </a:r>
            <a:endParaRPr lang="ko-KR" altLang="en-US" dirty="0">
              <a:solidFill>
                <a:srgbClr val="70AD47">
                  <a:lumMod val="50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3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090162"/>
            <a:ext cx="9144000" cy="81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ONTENTS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6690" y="2174539"/>
            <a:ext cx="36482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001.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Topic Selection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002.  </a:t>
            </a:r>
            <a:r>
              <a:rPr lang="en-US" altLang="ko-KR" dirty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Requirements Documentation</a:t>
            </a:r>
            <a:endParaRPr lang="en-US" altLang="ko-KR" dirty="0">
              <a:solidFill>
                <a:prstClr val="black"/>
              </a:solidFill>
              <a:latin typeface="Bahnschrift Ligh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003.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Development Environment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004.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Function Flow</a:t>
            </a:r>
            <a:endParaRPr lang="en-US" altLang="ko-KR" dirty="0">
              <a:solidFill>
                <a:prstClr val="black"/>
              </a:solidFill>
              <a:latin typeface="Bahnschrift Light SemiCondensed" panose="020B0502040204020203" pitchFamily="34" charset="0"/>
              <a:ea typeface="타이포_스톰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005.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DB Construction</a:t>
            </a:r>
            <a:endParaRPr lang="en-US" altLang="ko-KR" dirty="0">
              <a:solidFill>
                <a:prstClr val="black"/>
              </a:solidFill>
              <a:latin typeface="Bahnschrift Light SemiCondensed" panose="020B0502040204020203" pitchFamily="34" charset="0"/>
              <a:ea typeface="타이포_스톰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006.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Screen Design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007.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Review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008.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 Software Quality Assurance</a:t>
            </a:r>
            <a:endParaRPr lang="ko-KR" altLang="en-US" dirty="0">
              <a:solidFill>
                <a:prstClr val="black"/>
              </a:solidFill>
              <a:latin typeface="Bahnschrift Light SemiCondensed" panose="020B0502040204020203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8314" y="5749459"/>
            <a:ext cx="9152314" cy="49876"/>
            <a:chOff x="0" y="6058453"/>
            <a:chExt cx="9152314" cy="49876"/>
          </a:xfrm>
        </p:grpSpPr>
        <p:sp>
          <p:nvSpPr>
            <p:cNvPr id="3" name="직사각형 2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5004" y="6062610"/>
              <a:ext cx="4447310" cy="45719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349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479" y="4184435"/>
            <a:ext cx="4721335" cy="19362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94479" y="3739607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Mapper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528" y="507752"/>
            <a:ext cx="6604944" cy="26828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88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63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검색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2" y="1070919"/>
            <a:ext cx="2823590" cy="46790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554" y="1070919"/>
            <a:ext cx="4274407" cy="769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856" y="2317341"/>
            <a:ext cx="3837801" cy="1918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7246" y="3093054"/>
            <a:ext cx="4957924" cy="122605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1254" y="4782529"/>
            <a:ext cx="4459502" cy="153022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98787" y="1970456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DAO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98787" y="2704872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Ctrl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05423" y="4387504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76303" y="6332478"/>
            <a:ext cx="189447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 Vo= </a:t>
            </a:r>
            <a:r>
              <a:rPr lang="ko-KR" altLang="en-US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그대로 사용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0130" y="3422546"/>
            <a:ext cx="3089189" cy="231922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582" y="1215657"/>
            <a:ext cx="2867008" cy="4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5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검색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2" y="1070919"/>
            <a:ext cx="2823590" cy="467909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layout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0130" y="3422546"/>
            <a:ext cx="3089189" cy="231922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381" y="1079158"/>
            <a:ext cx="3132019" cy="849576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698787" y="3573752"/>
            <a:ext cx="2159918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 - adapter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t="8099"/>
          <a:stretch/>
        </p:blipFill>
        <p:spPr>
          <a:xfrm>
            <a:off x="3813381" y="3921211"/>
            <a:ext cx="5059508" cy="253972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814" y="2503387"/>
            <a:ext cx="5159146" cy="91915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698787" y="2118869"/>
            <a:ext cx="1449862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 - list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82" y="1215657"/>
            <a:ext cx="2867008" cy="4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9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layout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43" y="1065770"/>
            <a:ext cx="2820961" cy="468938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2" y="1215656"/>
            <a:ext cx="2867008" cy="41543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884" y="1215656"/>
            <a:ext cx="29432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8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 버튼 이동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layout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7" y="1064033"/>
            <a:ext cx="2834813" cy="469286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2" y="1215656"/>
            <a:ext cx="2867008" cy="41543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3428" y="2738805"/>
            <a:ext cx="3089189" cy="4410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532" y="1122390"/>
            <a:ext cx="2857796" cy="429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6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 버튼 이동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7" y="1064033"/>
            <a:ext cx="2834813" cy="469286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2" y="1215656"/>
            <a:ext cx="2867008" cy="41543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3428" y="2738805"/>
            <a:ext cx="3089189" cy="4410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382" y="1122390"/>
            <a:ext cx="3873424" cy="5261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379" y="1808382"/>
            <a:ext cx="4622609" cy="16350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8379" y="3642582"/>
            <a:ext cx="4162425" cy="533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2153" y="4350434"/>
            <a:ext cx="4697210" cy="147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4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94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8"/>
            <a:ext cx="5271995" cy="2747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Picture 4" descr="C:\Users\507-20\Desktop\img\파일 업로드\안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27" y="1079156"/>
            <a:ext cx="2785113" cy="46626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698787" y="3548543"/>
            <a:ext cx="5271995" cy="305146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98787" y="3556014"/>
            <a:ext cx="1376552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Main.java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Picture 2" descr="C:\Users\507-20\Desktop\img\파일 업로드\안드 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427" y="1018180"/>
            <a:ext cx="5209886" cy="93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698787" y="2090702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" name="Picture 3" descr="C:\Users\507-20\Desktop\img\파일 업로드\안드 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636" y="2466064"/>
            <a:ext cx="5223292" cy="8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720426" y="4946917"/>
            <a:ext cx="1698861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ArrayList.java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3" name="Picture 6" descr="C:\Users\507-20\Desktop\img\파일 업로드\안드 mai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767" y="3884536"/>
            <a:ext cx="3057839" cy="6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7" descr="C:\Users\507-20\Desktop\img\파일 업로드\ur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544" y="4642501"/>
            <a:ext cx="5223218" cy="29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9" descr="C:\Users\507-20\Desktop\img\파일 업로드\a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650" y="5271437"/>
            <a:ext cx="3966687" cy="128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3" name="Picture 2" descr="C:\Users\507-20\Desktop\img\파일 업로드\안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84" y="1070192"/>
            <a:ext cx="2833816" cy="47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698787" y="680248"/>
            <a:ext cx="5271995" cy="21636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98787" y="3002341"/>
            <a:ext cx="5271995" cy="3597668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98787" y="3002340"/>
            <a:ext cx="1376552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Main.java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" name="Picture 3" descr="C:\Users\507-20\Desktop\img\파일 업로드\검색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31" y="1136520"/>
            <a:ext cx="5218659" cy="143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507-20\Desktop\img\파일 업로드\검색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771" y="1774321"/>
            <a:ext cx="3233335" cy="49443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277495" y="1765750"/>
            <a:ext cx="451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추</a:t>
            </a:r>
            <a:r>
              <a:rPr lang="ko-KR" altLang="en-US" sz="1000" dirty="0">
                <a:solidFill>
                  <a:srgbClr val="FF0000"/>
                </a:solidFill>
              </a:rPr>
              <a:t>가</a:t>
            </a:r>
          </a:p>
        </p:txBody>
      </p:sp>
      <p:pic>
        <p:nvPicPr>
          <p:cNvPr id="24" name="Picture 5" descr="C:\Users\507-20\Desktop\img\파일 업로드\url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84" y="3490512"/>
            <a:ext cx="5295560" cy="15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연결선 24"/>
          <p:cNvCxnSpPr/>
          <p:nvPr/>
        </p:nvCxnSpPr>
        <p:spPr>
          <a:xfrm>
            <a:off x="7715952" y="3644173"/>
            <a:ext cx="12933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715952" y="3688998"/>
            <a:ext cx="451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추</a:t>
            </a:r>
            <a:r>
              <a:rPr lang="ko-KR" altLang="en-US" sz="1000" dirty="0">
                <a:solidFill>
                  <a:srgbClr val="FF0000"/>
                </a:solidFill>
              </a:rPr>
              <a:t>가</a:t>
            </a:r>
          </a:p>
        </p:txBody>
      </p:sp>
      <p:pic>
        <p:nvPicPr>
          <p:cNvPr id="27" name="Picture 6" descr="C:\Users\507-20\Desktop\img\파일 업로드\tex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15" y="4214314"/>
            <a:ext cx="4946177" cy="30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507-20\Desktop\img\파일 업로드\tx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15" y="3935219"/>
            <a:ext cx="4337895" cy="2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726315" y="4514878"/>
            <a:ext cx="229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 smtClean="0">
                <a:solidFill>
                  <a:srgbClr val="FF0000"/>
                </a:solidFill>
              </a:rPr>
              <a:t>EditText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에 입력된 값 </a:t>
            </a:r>
            <a:r>
              <a:rPr lang="en-US" altLang="ko-KR" sz="1000" b="1" dirty="0" err="1" smtClean="0">
                <a:solidFill>
                  <a:srgbClr val="FF0000"/>
                </a:solidFill>
              </a:rPr>
              <a:t>ename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에 등록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30" name="Picture 8" descr="C:\Users\507-20\Desktop\img\파일 업로드\b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678" y="4798299"/>
            <a:ext cx="3709236" cy="140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799678" y="6232431"/>
            <a:ext cx="229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버튼 클릭 시 검색된 내용 출력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9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91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Jquery</a:t>
            </a:r>
            <a:endParaRPr lang="ko-KR" altLang="en-US" sz="2000" u="sng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708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Asynchronous JavaScript and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약어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Web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화면을 갱신하지 않고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로부터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가져오는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방법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동작원리는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Browser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서버로 보낼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 Engine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때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 Engine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DOM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사용하여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XMLHttpRequest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(XHR)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전달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XHR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이용해서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비동기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방식으로 자료를 조회해 올 수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전달 할 때 화면전체의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전달하지 않고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Browser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전달한다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http://www.nextree.co.kr/content/images/2016/09/jhkim-140121-Ajax-15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98" y="3651425"/>
            <a:ext cx="8378429" cy="228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81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16369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</a:t>
            </a:r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son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Picture 2" descr="C:\Users\508-19\Desktop\안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51" y="1196136"/>
            <a:ext cx="2736545" cy="424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508-19\Desktop\제이슨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67" y="962531"/>
            <a:ext cx="5121033" cy="135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698787" y="4886325"/>
            <a:ext cx="5271995" cy="1713683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98787" y="4888434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98785" y="2469623"/>
            <a:ext cx="5271995" cy="22262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98785" y="2484377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trl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4" name="Picture 5" descr="C:\Users\508-19\Desktop\j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381" y="2929727"/>
            <a:ext cx="4109896" cy="12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5889" y="753058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prstClr val="black"/>
                </a:solidFill>
              </a:rPr>
              <a:t>pfSearch.jsp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pic>
        <p:nvPicPr>
          <p:cNvPr id="8194" name="Picture 2" descr="C:\Users\508-19\Desktop\23424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523" y="5333785"/>
            <a:ext cx="4874685" cy="58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55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rocess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anagement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98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80710"/>
            <a:ext cx="1598141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8" y="1335266"/>
            <a:ext cx="92106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1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50816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</a:t>
            </a:r>
            <a:r>
              <a:rPr lang="en-US" altLang="ko-KR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SSUE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</a:t>
            </a:r>
            <a:r>
              <a:rPr lang="en-US" altLang="ko-KR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ist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7787"/>
            <a:ext cx="9123143" cy="34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6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oftware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uality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ssurance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3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0714"/>
            <a:ext cx="9152662" cy="52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4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0" y="4756127"/>
            <a:ext cx="9144000" cy="210187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2115" y="2563625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HANK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Y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OU </a:t>
            </a:r>
            <a:r>
              <a:rPr lang="ko-KR" altLang="en-US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♥</a:t>
            </a:r>
            <a:endParaRPr lang="ko-KR" altLang="en-US" sz="32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96745" y="3094492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54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1298" y="1440863"/>
            <a:ext cx="8332572" cy="1759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pPr fontAlgn="base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b="1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오픈 소스 기반의 자바스크립트 라이브러리로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자바스크립트를 손쉽게 활용할 수 있게 도와준다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이용하면 짧고 단순한 코드로도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웹페이지에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다양한 효과나 연출을 적용할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fontAlgn="base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기본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통신을 하면 상당히 복잡하다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XMLHttpRequest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직접 사용하기 때문인데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줄 정도의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Source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몇 줄 만으로 간단하게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주고받을 수 있다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사용방법은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문법을 사용해서 간단하게 구현할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8" y="3589490"/>
            <a:ext cx="4847967" cy="27897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u="sng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93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1298" y="1332360"/>
            <a:ext cx="4310011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문법으로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사용해서 데이터를 받아와서 차트데이터로 출력하는 예제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5645" r="640" b="40944"/>
          <a:stretch/>
        </p:blipFill>
        <p:spPr>
          <a:xfrm>
            <a:off x="391298" y="3996240"/>
            <a:ext cx="8558088" cy="23829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27" y="785443"/>
            <a:ext cx="3998892" cy="30782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Jquery</a:t>
            </a:r>
            <a:endParaRPr lang="ko-KR" altLang="en-US" sz="2000" u="sng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15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34313" y="1367482"/>
            <a:ext cx="6112476" cy="14004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50805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Vue.js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932" y="1516419"/>
            <a:ext cx="65856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인터페이스 생성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Progressive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ramework</a:t>
            </a: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Vue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점진적인 채택이 가능하게 설계되어 단일형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Framework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다르다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 라이브러리는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뷰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레이어만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초점을 맞춰 기존 프로젝트와 통합이 쉬움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정교한 단일 페이지 응용프로그램을 완벽하게 지원 가능</a:t>
            </a:r>
            <a:endParaRPr lang="ko-KR" altLang="en-US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219" y="3232746"/>
            <a:ext cx="31660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접근 권한에 따른 사이드 메뉴 표시 변경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444426" y="4284560"/>
            <a:ext cx="3069908" cy="1250560"/>
            <a:chOff x="656312" y="4039081"/>
            <a:chExt cx="3069908" cy="1250560"/>
          </a:xfrm>
        </p:grpSpPr>
        <p:grpSp>
          <p:nvGrpSpPr>
            <p:cNvPr id="6" name="그룹 5"/>
            <p:cNvGrpSpPr/>
            <p:nvPr/>
          </p:nvGrpSpPr>
          <p:grpSpPr>
            <a:xfrm>
              <a:off x="819666" y="4346666"/>
              <a:ext cx="2743200" cy="942975"/>
              <a:chOff x="819666" y="4346666"/>
              <a:chExt cx="2743200" cy="94297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666" y="4346666"/>
                <a:ext cx="2743200" cy="94297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819666" y="4346666"/>
                <a:ext cx="2743200" cy="942975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656312" y="4039081"/>
              <a:ext cx="3069908" cy="220028"/>
              <a:chOff x="3766620" y="3993725"/>
              <a:chExt cx="3069908" cy="220028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620" y="3993725"/>
                <a:ext cx="3069908" cy="220028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3766620" y="3993725"/>
                <a:ext cx="3069908" cy="213081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764" y="4071544"/>
            <a:ext cx="1542893" cy="22356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8" y="2136267"/>
            <a:ext cx="1613740" cy="42429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27011" y="-8238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Vue.js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01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25608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Android studio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45505" y="1332360"/>
            <a:ext cx="5774240" cy="43396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Android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개발을 위한 공식 통합 개발 환경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(IDE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코틀린을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기반으로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애플리케이션을 제작한다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F27E8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구조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Android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스튜디오의 각 프로젝트에는 소스 코드 파일 및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리소스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파일과 함께 하나 이상의 모듈이 포함됩니다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모듈에는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 폴더가 포함됩니다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27E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Manifests</a:t>
            </a:r>
            <a:r>
              <a:rPr lang="en-US" altLang="ko-KR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 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AndroidManifest.xml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파일이 포함됩니다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27E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r>
              <a:rPr lang="en-US" altLang="ko-KR" sz="1400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JUnit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테스트 코드를 비롯한 자바 소스 코드 파일을 포함합니다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27E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</a:t>
            </a:r>
            <a:r>
              <a:rPr lang="en-US" altLang="ko-KR" sz="1400" dirty="0" smtClean="0">
                <a:solidFill>
                  <a:srgbClr val="F27E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코드가 아닌 모든 리소스를 포함합니다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(XML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레이아웃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UI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문자열 및 비트맵 이미지 등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).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6" name="Picture 2" descr="C:\Users\507-20\Desktop\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1" y="1342325"/>
            <a:ext cx="2340102" cy="24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507-20\Desktop\b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99"/>
          <a:stretch/>
        </p:blipFill>
        <p:spPr bwMode="auto">
          <a:xfrm>
            <a:off x="374784" y="3753175"/>
            <a:ext cx="2411665" cy="225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27011" y="0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Android Studio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97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1382" y="503295"/>
            <a:ext cx="8465663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endParaRPr lang="en-US" altLang="ko-KR" sz="1400" b="1" dirty="0" smtClean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어플리케이션을 구동하는데 필요한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설정값을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관리해주는 곳이다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4203" y="4480331"/>
            <a:ext cx="8414863" cy="1985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</a:t>
            </a:r>
          </a:p>
          <a:p>
            <a:pPr fontAlgn="base">
              <a:lnSpc>
                <a:spcPct val="150000"/>
              </a:lnSpc>
            </a:pPr>
            <a:endParaRPr lang="en-US" altLang="ko-KR" b="1" dirty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b="1" dirty="0" smtClean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우리가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눈에 보이는 </a:t>
            </a:r>
            <a:r>
              <a:rPr lang="en-US" altLang="ko-KR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uI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구현하는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4202" y="2414620"/>
            <a:ext cx="8414864" cy="1985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</a:p>
          <a:p>
            <a:pPr fontAlgn="base">
              <a:lnSpc>
                <a:spcPct val="150000"/>
              </a:lnSpc>
            </a:pPr>
            <a:endParaRPr lang="en-US" altLang="ko-KR" b="1" dirty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b="1" dirty="0" smtClean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</a:t>
            </a: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자바언어를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이용해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프로그래밍을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한다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 descr="C:\Users\507-20\Desktop\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1" y="963430"/>
            <a:ext cx="6927274" cy="88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507-20\Desktop\m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1" y="2834114"/>
            <a:ext cx="5668962" cy="11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507-20\Desktop\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1" y="4916425"/>
            <a:ext cx="3956552" cy="101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927011" y="0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Android Studio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941" y="610730"/>
            <a:ext cx="1202154" cy="333258"/>
          </a:xfrm>
          <a:prstGeom prst="rect">
            <a:avLst/>
          </a:prstGeom>
          <a:solidFill>
            <a:schemeClr val="accent6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Manifests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8941" y="2495172"/>
            <a:ext cx="1202154" cy="3332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8941" y="4568557"/>
            <a:ext cx="1202154" cy="3332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5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79" y="802505"/>
            <a:ext cx="277568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와 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2129" y="1918223"/>
            <a:ext cx="8638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프로젝트를 성공적으로 완료하려면 많은 업무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(Task)</a:t>
            </a: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제어하고 일정대로 완료되었는지 확인해야 한다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마감일을 놓치거나 순서대로 작업을 완료하지 않으면 나머지 프로젝트에 영향을 줄 수 있고 결과적으로 프로젝트의 진행이 늦어질 수 있으며 이로 인해서 더 많은 비용이 들어간다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수행해야할 모든 업무를 보고 각 업무를 완료해야하는 시점을 한 눈에 알 수 있는 수단이 필요하다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1026" name="Picture 2" descr="간트 차트 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135" y="3369321"/>
            <a:ext cx="4141011" cy="29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72129" y="3643136"/>
            <a:ext cx="419987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간트차트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(Gantt Chart)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이러한 정보를 시각적으로 전달하고 프로젝트와 관련된 모든 작업과 시간 순서에 따라 표시되는 정보를 간략하게 표시한다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통해 프로젝트의 관련 업무 및 완료 시기를 즉각적으로 확인할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9310" y="1395657"/>
            <a:ext cx="2153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 프로젝트 계획 및 예약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4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9027" y="1400432"/>
            <a:ext cx="7520880" cy="1058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577" y="1504439"/>
            <a:ext cx="8638912" cy="841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웹의 통계적인 정보 시각화를 위해 사용되는 차트 라이브러리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형식의 옵션을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사용하여 데이터 입력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옵션 설정이 가능하고 다양한 차트 유형을 제공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장점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 시각화 라이브러리인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D3.js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보다 사용하기 쉽다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2544" y="2887718"/>
            <a:ext cx="8638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/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일정관리에서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팀원의 일정을 파악할 수 있는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Gantt Chart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29"/>
          <a:stretch/>
        </p:blipFill>
        <p:spPr>
          <a:xfrm>
            <a:off x="252544" y="3958161"/>
            <a:ext cx="8674231" cy="212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2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79" y="1269345"/>
            <a:ext cx="8674231" cy="44756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1295" y="685892"/>
            <a:ext cx="30032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Example 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54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2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66" y="5487752"/>
            <a:ext cx="4907006" cy="676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062" y="3211812"/>
            <a:ext cx="3823197" cy="2942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263079" y="1358651"/>
            <a:ext cx="8538518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HighCharts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데이터를 입력시키기 위해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받아온 </a:t>
            </a:r>
            <a:r>
              <a:rPr lang="en-US" altLang="ko-KR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ArrayList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객체를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데이터로 변환시켜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불러올 필요가 있다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Spring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처리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Viewer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호출하고 컨트롤러에서 사용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페이지로 불러온다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3" y="3189011"/>
            <a:ext cx="3822889" cy="1736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1295" y="685892"/>
            <a:ext cx="32997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- 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데이터입력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9264" y="2954257"/>
            <a:ext cx="1076411" cy="228972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1025" y="5252231"/>
            <a:ext cx="2180283" cy="228972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dispatcher – servlet.xml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00824" y="2972319"/>
            <a:ext cx="1076411" cy="228972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Ajax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9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079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3863" y="802505"/>
            <a:ext cx="34594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차트 선언 및 기본 입력정보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9" y="2525180"/>
            <a:ext cx="3808577" cy="246808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9" y="5519074"/>
            <a:ext cx="2189540" cy="19904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9" y="1602883"/>
            <a:ext cx="7576674" cy="5220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0800000" flipV="1">
            <a:off x="4572000" y="2409925"/>
            <a:ext cx="43617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Highcharts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사용할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웹페이지에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태그로 위의 세가지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script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아래와 같은 형태로 선언한다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Highcharts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사용할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chart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종류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차트가 입력될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div,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입력정보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(JSON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))</a:t>
            </a:r>
          </a:p>
          <a:p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입력정보에는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통째로 넣을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가독성을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위해서 입력정보를 분리해서 입력하는 것을 추천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10800000" flipV="1">
            <a:off x="4572000" y="4548972"/>
            <a:ext cx="43617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입력 정보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하위 항목에도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데이터를 입력할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628650" lvl="1" indent="-171450">
              <a:buFontTx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series :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tooltip :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툴팁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title :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차트명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xAxis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축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yAxis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Y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축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6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3079" y="802505"/>
            <a:ext cx="20621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EasyPieChart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794" y="1372488"/>
            <a:ext cx="8446749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plugin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plugin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들과 달리 하나의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function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실행하여 여러 개의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pie chart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가능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장점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c:forEach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활용하여 구현해야 하는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pie chart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개수가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확장성이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있을 때 활용하기 좋음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2544" y="3266747"/>
            <a:ext cx="86389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 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CEO / CTO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대시보드에서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프로젝트 별 상세 내용을 표현하기 위해 사용</a:t>
            </a:r>
            <a:endParaRPr lang="en-US" altLang="ko-KR" sz="14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76" y="4498449"/>
            <a:ext cx="4267200" cy="11144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752" y="3981849"/>
            <a:ext cx="1790470" cy="1790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56408" y="0"/>
            <a:ext cx="2087592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EasyPieChart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73930" y="1359243"/>
            <a:ext cx="7966953" cy="1367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Sweet Alert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931" y="1469951"/>
            <a:ext cx="79669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Plug-In</a:t>
            </a: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브라우저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IE 11+, Edge, Chrome, Firefox, Safari, Opera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 가능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JS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기본으로 제공하는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lert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Confirm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odel UI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세련된 웹 페이지를 만들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3930" y="3056926"/>
            <a:ext cx="7966953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1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Alert, Confirm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같은 경고 창을 띄워야 할 상황에 적용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45807" y="4074782"/>
            <a:ext cx="3009900" cy="2182763"/>
            <a:chOff x="1052812" y="3958127"/>
            <a:chExt cx="3009900" cy="2182763"/>
          </a:xfrm>
        </p:grpSpPr>
        <p:grpSp>
          <p:nvGrpSpPr>
            <p:cNvPr id="6" name="그룹 5"/>
            <p:cNvGrpSpPr/>
            <p:nvPr/>
          </p:nvGrpSpPr>
          <p:grpSpPr>
            <a:xfrm>
              <a:off x="1052812" y="4298398"/>
              <a:ext cx="3009900" cy="1842492"/>
              <a:chOff x="858971" y="3520701"/>
              <a:chExt cx="3009900" cy="1842492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971" y="3524868"/>
                <a:ext cx="3009900" cy="183832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858971" y="3520701"/>
                <a:ext cx="3009900" cy="1842492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222157" y="3958127"/>
              <a:ext cx="671209" cy="378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Alert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572000" y="4074782"/>
            <a:ext cx="2990851" cy="2173944"/>
            <a:chOff x="4572000" y="3966946"/>
            <a:chExt cx="2990851" cy="2173944"/>
          </a:xfrm>
        </p:grpSpPr>
        <p:grpSp>
          <p:nvGrpSpPr>
            <p:cNvPr id="13" name="그룹 12"/>
            <p:cNvGrpSpPr/>
            <p:nvPr/>
          </p:nvGrpSpPr>
          <p:grpSpPr>
            <a:xfrm>
              <a:off x="4572000" y="4298398"/>
              <a:ext cx="2990851" cy="1842492"/>
              <a:chOff x="3146753" y="1282287"/>
              <a:chExt cx="2990851" cy="190001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6753" y="1286827"/>
                <a:ext cx="2990850" cy="1895475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3146754" y="1282287"/>
                <a:ext cx="2990850" cy="1900015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561530" y="3966946"/>
              <a:ext cx="1011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Confirm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927011" y="0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Sweet Alert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31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11130" y="3775859"/>
            <a:ext cx="923399" cy="4594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11130" y="1141965"/>
            <a:ext cx="8263313" cy="11240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3079" y="698599"/>
            <a:ext cx="237534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 처</a:t>
            </a:r>
            <a:r>
              <a:rPr lang="ko-KR" altLang="en-US" sz="20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</a:t>
            </a:r>
          </a:p>
        </p:txBody>
      </p:sp>
      <p:pic>
        <p:nvPicPr>
          <p:cNvPr id="2050" name="Picture 2" descr="C:\Users\508-19\Desktop\1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92" y="2544177"/>
            <a:ext cx="6741641" cy="75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1978" y="1334674"/>
            <a:ext cx="7867136" cy="841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파일 업로드를 위해 쓰는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Multipart Resolver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는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파일 업로드와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같은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멀티파트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포맷의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요청정보를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처리하는         </a:t>
            </a:r>
            <a:endParaRPr lang="en-US" altLang="ko-KR" sz="14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핸들러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이다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 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- Multipart Resolver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사용하기 위해서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Dispatcher Servlet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에 아래와 같이 빈을 설정 해줘야 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4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8845" y="4311686"/>
            <a:ext cx="77574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1.  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화면 단에서 파일 처리를 위해 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form enctype="multipart/form-data“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로 설정</a:t>
            </a:r>
            <a:endParaRPr lang="en-US" altLang="ko-KR" sz="140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2. VO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단에서 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Multi parte File 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파일을 전송하는 객체 생성</a:t>
            </a:r>
            <a:endParaRPr lang="en-US" altLang="ko-KR" sz="140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3.  Service 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단에서 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Multipart File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을 파일 객체로 변환</a:t>
            </a:r>
            <a:endParaRPr lang="en-US" altLang="ko-KR" sz="140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4.  Dao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통해 파일 업로드 정보를 입력한다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endParaRPr lang="ko-KR" altLang="en-US" sz="14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0277" y="3797852"/>
            <a:ext cx="845103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개발 순서</a:t>
            </a:r>
            <a:endParaRPr lang="en-US" altLang="ko-KR" sz="1400" b="1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 descr="C:\Users\508-19\Desktop\업로드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241" y="753957"/>
            <a:ext cx="5196573" cy="247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508-19\Desktop\jsp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81" y="4155659"/>
            <a:ext cx="5552834" cy="18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508-19\Desktop\jsp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10" y="4427157"/>
            <a:ext cx="2851817" cy="23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89919" y="3744230"/>
            <a:ext cx="78100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view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3" name="Picture 8" descr="C:\Users\508-19\Desktop\업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9" y="5345368"/>
            <a:ext cx="7427419" cy="51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508-19\Desktop\6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57" y="6061320"/>
            <a:ext cx="3193162" cy="20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412787" y="4865170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정보 입력처리</a:t>
            </a:r>
            <a:endParaRPr lang="ko-KR" altLang="en-US" sz="14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7918" y="4865170"/>
            <a:ext cx="763001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dao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8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947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086" y="733285"/>
            <a:ext cx="143391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SendMail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69458" y="714383"/>
            <a:ext cx="6599413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스프링에서는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메일을 수신 발신 처리하는 모듈을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포함하고 있다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순서</a:t>
            </a:r>
          </a:p>
          <a:p>
            <a:pPr>
              <a:spcBef>
                <a:spcPts val="130"/>
              </a:spcBef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1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프레임워크 확인 및 등록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</a:t>
            </a:r>
            <a:r>
              <a:rPr lang="en-US" altLang="ko-KR" sz="1400" u="sng" dirty="0" smtClean="0">
                <a:solidFill>
                  <a:srgbClr val="F27E8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lib</a:t>
            </a:r>
            <a:r>
              <a:rPr lang="en-US" altLang="ko-KR" sz="14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sz="14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javaMailSenderImpl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2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서버에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host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등록 처리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3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컨테이너에서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bean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</a:p>
          <a:p>
            <a:pPr>
              <a:spcBef>
                <a:spcPts val="130"/>
              </a:spcBef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SMTP(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발송 서버에 등록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: HOST(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gmail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PORT,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id,pass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7837" y="2956354"/>
            <a:ext cx="8205417" cy="3231654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&lt;Dispatcher-servlet.xml&gt;</a:t>
            </a:r>
          </a:p>
          <a:p>
            <a:r>
              <a:rPr lang="en-US" altLang="ko-KR" sz="12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SMTP </a:t>
            </a:r>
            <a:r>
              <a:rPr lang="ko-KR" altLang="en-US" sz="1200" dirty="0">
                <a:solidFill>
                  <a:srgbClr val="F27E89"/>
                </a:solidFill>
                <a:latin typeface="Consolas" panose="020B0609020204030204" pitchFamily="49" charset="0"/>
              </a:rPr>
              <a:t>서버 설정 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&lt;bean id="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mailSender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class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org.springframework.mail.javamail.JavaMailSenderImpl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name="host" value="smtp.gmail.com"/&gt;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name="port" value="587"/&gt;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27E89"/>
                </a:solidFill>
                <a:latin typeface="Consolas" panose="020B0609020204030204" pitchFamily="49" charset="0"/>
              </a:rPr>
              <a:t>gmail</a:t>
            </a:r>
            <a:r>
              <a:rPr lang="ko-KR" altLang="en-US" sz="1200" dirty="0">
                <a:solidFill>
                  <a:srgbClr val="F27E89"/>
                </a:solidFill>
                <a:latin typeface="Consolas" panose="020B0609020204030204" pitchFamily="49" charset="0"/>
              </a:rPr>
              <a:t>에 등록한 계정과 비밀번호 입력 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name="username" value=""/&gt;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name="password" value=""/&gt;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dirty="0">
                <a:solidFill>
                  <a:srgbClr val="F27E89"/>
                </a:solidFill>
                <a:latin typeface="Consolas" panose="020B0609020204030204" pitchFamily="49" charset="0"/>
              </a:rPr>
              <a:t>보안 관련 설정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. 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javaMailProperties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props&gt;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mail.smtp.auth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mail.smtp.starttls.enable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&lt;/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props&gt;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&lt;/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&lt;/bean&gt;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20184" y="3113226"/>
            <a:ext cx="2422454" cy="2868068"/>
            <a:chOff x="233970" y="628315"/>
            <a:chExt cx="3248025" cy="410527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70" y="628315"/>
              <a:ext cx="3248025" cy="410527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2149524" y="3492635"/>
              <a:ext cx="622859" cy="44706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710085" y="0"/>
            <a:ext cx="1433915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SendMail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16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1" y="802505"/>
            <a:ext cx="158364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632" y="1466306"/>
            <a:ext cx="8638912" cy="1128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web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socket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통신을 통한 채팅 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처리</a:t>
            </a:r>
            <a:endParaRPr lang="en-US" altLang="ko-KR" sz="1600" dirty="0" smtClea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3">
              <a:spcBef>
                <a:spcPts val="150"/>
              </a:spcBef>
            </a:pP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: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기본적으로 웹 서버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기반으로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socket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통신을 이용하여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 lvl="3">
              <a:spcBef>
                <a:spcPts val="15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여러가지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채팅 클라이언트의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요청값으로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실시간 처리하는 것을 말한다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</a:p>
          <a:p>
            <a:endParaRPr lang="en-US" altLang="ko-KR" sz="1600" dirty="0" smtClean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2544" y="2764740"/>
            <a:ext cx="8638912" cy="3241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통신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방식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	  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한명의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클라이언트가 메시지를 소켓통신을 통해 서버에 전달하면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2)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push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방식으로 접속한 클라이언트에게 메시지를 전달한다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	3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js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socket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통신과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java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handler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와 연동처리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4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프로세스 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1400" b="1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front </a:t>
            </a:r>
            <a:r>
              <a:rPr lang="en-US" altLang="ko-KR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end(</a:t>
            </a:r>
            <a:r>
              <a:rPr lang="en-US" altLang="ko-KR" sz="1400" b="1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js,html</a:t>
            </a:r>
            <a:r>
              <a:rPr lang="en-US" altLang="ko-KR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   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서버에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WEB SOCKET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통신으로 접속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지원되는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메서드를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통해서 서버에 접속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메시지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전송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서버와 접속종료 처리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</a:t>
            </a:r>
            <a:r>
              <a:rPr lang="en-US" altLang="ko-KR" sz="1400" b="1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back </a:t>
            </a:r>
            <a:r>
              <a:rPr lang="en-US" altLang="ko-KR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end(java)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handler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통해서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client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에서 오는 정보를 가지고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접속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메시지 처리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종료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예외처리 등을 한다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en-US" altLang="ko-KR" sz="14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1"/>
            <a:ext cx="9144000" cy="40947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10085" y="0"/>
            <a:ext cx="1433915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39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-1"/>
            <a:ext cx="9144000" cy="40947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10085" y="0"/>
            <a:ext cx="1433915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2" name="Picture 2" descr="C:\Users\507-20\Desktop\img\파일 업로드\채팅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" y="537034"/>
            <a:ext cx="3495401" cy="271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66761" y="537034"/>
            <a:ext cx="256352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소켓을 통한 서버와의 연결 처리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991042" y="1013225"/>
            <a:ext cx="4984988" cy="1718900"/>
            <a:chOff x="3766761" y="875209"/>
            <a:chExt cx="4984988" cy="1718900"/>
          </a:xfrm>
        </p:grpSpPr>
        <p:pic>
          <p:nvPicPr>
            <p:cNvPr id="41" name="Picture 4" descr="C:\Users\507-20\Desktop\img\파일 업로드\접속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816" y="1173440"/>
              <a:ext cx="4842933" cy="680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C:\Users\507-20\Desktop\img\파일 업로드\핸들 접속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0999" y="2233195"/>
              <a:ext cx="4778565" cy="360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직사각형 42"/>
            <p:cNvSpPr/>
            <p:nvPr/>
          </p:nvSpPr>
          <p:spPr>
            <a:xfrm>
              <a:off x="3766762" y="875209"/>
              <a:ext cx="503314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766761" y="1894844"/>
              <a:ext cx="831117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Handler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766761" y="3442339"/>
            <a:ext cx="5290195" cy="2492711"/>
            <a:chOff x="3766761" y="3442339"/>
            <a:chExt cx="5290195" cy="2492711"/>
          </a:xfrm>
        </p:grpSpPr>
        <p:sp>
          <p:nvSpPr>
            <p:cNvPr id="45" name="직사각형 44"/>
            <p:cNvSpPr/>
            <p:nvPr/>
          </p:nvSpPr>
          <p:spPr>
            <a:xfrm>
              <a:off x="3766761" y="3442339"/>
              <a:ext cx="240963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메시지를 주고 받을 때 처리 내용</a:t>
              </a:r>
              <a:endPara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46" name="Picture 3" descr="C:\Users\507-20\Desktop\img\파일 업로드\핸들 전송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2167" y="5531438"/>
              <a:ext cx="5004789" cy="403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C:\Users\507-20\Desktop\img\파일 업로드\전송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8472" y="3878468"/>
              <a:ext cx="2677113" cy="977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/>
            <p:cNvSpPr/>
            <p:nvPr/>
          </p:nvSpPr>
          <p:spPr>
            <a:xfrm>
              <a:off x="3991042" y="3873833"/>
              <a:ext cx="503314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991041" y="5142071"/>
              <a:ext cx="831117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Handler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6" name="타원 5"/>
          <p:cNvSpPr/>
          <p:nvPr/>
        </p:nvSpPr>
        <p:spPr>
          <a:xfrm>
            <a:off x="2372264" y="1526875"/>
            <a:ext cx="405442" cy="336431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/>
          <p:nvPr/>
        </p:nvCxnSpPr>
        <p:spPr>
          <a:xfrm flipV="1">
            <a:off x="2572948" y="674235"/>
            <a:ext cx="1193813" cy="807797"/>
          </a:xfrm>
          <a:prstGeom prst="bentConnector3">
            <a:avLst>
              <a:gd name="adj1" fmla="val 141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2738600" y="1763469"/>
            <a:ext cx="405442" cy="336431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꺾인 연결선 50"/>
          <p:cNvCxnSpPr/>
          <p:nvPr/>
        </p:nvCxnSpPr>
        <p:spPr>
          <a:xfrm rot="16200000" flipH="1">
            <a:off x="2606316" y="2434904"/>
            <a:ext cx="1493126" cy="823117"/>
          </a:xfrm>
          <a:prstGeom prst="bentConnector3">
            <a:avLst>
              <a:gd name="adj1" fmla="val 99686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140639" y="4315764"/>
            <a:ext cx="3060327" cy="2041585"/>
            <a:chOff x="83715" y="4462481"/>
            <a:chExt cx="3060327" cy="2041585"/>
          </a:xfrm>
        </p:grpSpPr>
        <p:sp>
          <p:nvSpPr>
            <p:cNvPr id="52" name="직사각형 51"/>
            <p:cNvSpPr/>
            <p:nvPr/>
          </p:nvSpPr>
          <p:spPr>
            <a:xfrm>
              <a:off x="83715" y="4462481"/>
              <a:ext cx="3060327" cy="204158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dirty="0" smtClean="0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</a:rPr>
                <a:t>Business Logic</a:t>
              </a:r>
            </a:p>
            <a:p>
              <a:endParaRPr lang="en-US" altLang="ko-KR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endParaRP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Admin</a:t>
              </a: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과 프로젝트에 참여중인</a:t>
              </a: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PM, </a:t>
              </a: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팀원만 사용가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능</a:t>
              </a: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채팅입장 버튼클릭 시 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서버에 </a:t>
              </a:r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WEB SOCKET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통신으로 </a:t>
              </a: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  </a:t>
              </a: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접속이 가능</a:t>
              </a: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메시지 전송 시 접속중인 인원에게 내용이 보여진다</a:t>
              </a: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나가기 버튼으로 접속 종료</a:t>
              </a: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28600" indent="-228600">
                <a:buAutoNum type="arabicPeriod"/>
              </a:pP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83715" y="4462481"/>
              <a:ext cx="1348270" cy="2289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Business logic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6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unction Flow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87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4227" y="892448"/>
            <a:ext cx="388825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0347" y="1715693"/>
            <a:ext cx="80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4357" y="1793267"/>
            <a:ext cx="79412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자본주의 사회에서 기업의 목표는 최대의 이윤을 남기는 것이다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그러나 결과에만 맞추어진 초점으로 인하여 그 공정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(process)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무시되었을 때의 문제점은 이천 물류창고 참사 등 각종 인재의 형태로 우리 곁에 다가오고 있다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효율적인 목표 달성과 </a:t>
            </a:r>
            <a:r>
              <a:rPr lang="ko-KR" altLang="en-US" sz="1600" dirty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체계적인 </a:t>
            </a:r>
            <a:r>
              <a:rPr lang="ko-KR" altLang="en-US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공정 관리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라는 두 마리 토끼를 잡기 위한 선택인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PMS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시스템을 개발하여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프로젝트의 진행상황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소요시간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비용을 체계적으로 관리함으로써 프로젝트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 효율을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향상시키고 한다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54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626077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3567" y="197709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unction </a:t>
            </a:r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low</a:t>
            </a:r>
            <a:endParaRPr lang="ko-KR" altLang="en-US" sz="36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19719" y="3236850"/>
            <a:ext cx="595035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팀원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3082" y="3248797"/>
            <a:ext cx="528991" cy="584775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CEO</a:t>
            </a:r>
          </a:p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CTO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21527" y="3248797"/>
            <a:ext cx="595036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팀장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16777" y="307553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공지사항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316777" y="3947299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회의록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16777" y="197368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간트차트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316777" y="2428147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업무리스트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316777" y="148116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대시보드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7926" y="6985128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696511" y="3075535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316777" y="4765040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리스크관리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696511" y="3394014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삭제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696511" y="393140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96511" y="425808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696511" y="242736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업무배정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696511" y="506608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96511" y="4747009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75" name="꺾인 연결선 74"/>
          <p:cNvCxnSpPr/>
          <p:nvPr/>
        </p:nvCxnSpPr>
        <p:spPr>
          <a:xfrm flipV="1">
            <a:off x="4755649" y="3198646"/>
            <a:ext cx="561128" cy="219428"/>
          </a:xfrm>
          <a:prstGeom prst="bentConnector3">
            <a:avLst>
              <a:gd name="adj1" fmla="val 52936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endCxn id="62" idx="1"/>
          </p:cNvCxnSpPr>
          <p:nvPr/>
        </p:nvCxnSpPr>
        <p:spPr>
          <a:xfrm rot="5400000" flipH="1" flipV="1">
            <a:off x="4853792" y="2751311"/>
            <a:ext cx="663038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endCxn id="61" idx="1"/>
          </p:cNvCxnSpPr>
          <p:nvPr/>
        </p:nvCxnSpPr>
        <p:spPr>
          <a:xfrm rot="5400000" flipH="1" flipV="1">
            <a:off x="4958472" y="2192171"/>
            <a:ext cx="453679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endCxn id="60" idx="1"/>
          </p:cNvCxnSpPr>
          <p:nvPr/>
        </p:nvCxnSpPr>
        <p:spPr>
          <a:xfrm rot="16200000" flipH="1">
            <a:off x="4855693" y="3609326"/>
            <a:ext cx="659236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endCxn id="66" idx="1"/>
          </p:cNvCxnSpPr>
          <p:nvPr/>
        </p:nvCxnSpPr>
        <p:spPr>
          <a:xfrm rot="16200000" flipH="1">
            <a:off x="4776440" y="4347814"/>
            <a:ext cx="817742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endCxn id="71" idx="1"/>
          </p:cNvCxnSpPr>
          <p:nvPr/>
        </p:nvCxnSpPr>
        <p:spPr>
          <a:xfrm>
            <a:off x="6417487" y="2550477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6417487" y="3198645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6417487" y="4070408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>
            <a:off x="6417487" y="4888151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/>
          <p:nvPr/>
        </p:nvCxnSpPr>
        <p:spPr>
          <a:xfrm>
            <a:off x="7789263" y="2550476"/>
            <a:ext cx="886785" cy="663821"/>
          </a:xfrm>
          <a:prstGeom prst="bentConnector3">
            <a:avLst>
              <a:gd name="adj1" fmla="val 100164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endCxn id="68" idx="1"/>
          </p:cNvCxnSpPr>
          <p:nvPr/>
        </p:nvCxnSpPr>
        <p:spPr>
          <a:xfrm rot="16200000" flipH="1">
            <a:off x="6460932" y="3281546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/>
          <p:nvPr/>
        </p:nvCxnSpPr>
        <p:spPr>
          <a:xfrm rot="16200000" flipH="1">
            <a:off x="6460932" y="4130387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/>
          <p:nvPr/>
        </p:nvCxnSpPr>
        <p:spPr>
          <a:xfrm rot="10800000">
            <a:off x="7823655" y="3236852"/>
            <a:ext cx="618751" cy="15388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/>
          <p:nvPr/>
        </p:nvCxnSpPr>
        <p:spPr>
          <a:xfrm rot="5400000">
            <a:off x="7647882" y="3585261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 117"/>
          <p:cNvCxnSpPr/>
          <p:nvPr/>
        </p:nvCxnSpPr>
        <p:spPr>
          <a:xfrm rot="5400000">
            <a:off x="7592680" y="4292289"/>
            <a:ext cx="778127" cy="302575"/>
          </a:xfrm>
          <a:prstGeom prst="bentConnector3">
            <a:avLst>
              <a:gd name="adj1" fmla="val 99758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6696511" y="5385165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댓글작성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22" name="꺾인 연결선 121"/>
          <p:cNvCxnSpPr/>
          <p:nvPr/>
        </p:nvCxnSpPr>
        <p:spPr>
          <a:xfrm rot="16200000" flipH="1">
            <a:off x="6298799" y="5117454"/>
            <a:ext cx="618690" cy="160085"/>
          </a:xfrm>
          <a:prstGeom prst="bentConnector3">
            <a:avLst>
              <a:gd name="adj1" fmla="val 9926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6696511" y="5704243"/>
            <a:ext cx="1100710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코멘트 작성</a:t>
            </a:r>
            <a:r>
              <a:rPr lang="en-US" altLang="ko-KR" sz="900" b="1" dirty="0" smtClean="0">
                <a:solidFill>
                  <a:prstClr val="black"/>
                </a:solidFill>
              </a:rPr>
              <a:t>/</a:t>
            </a:r>
            <a:r>
              <a:rPr lang="ko-KR" altLang="en-US" sz="900" b="1" dirty="0" smtClean="0">
                <a:solidFill>
                  <a:prstClr val="black"/>
                </a:solidFill>
              </a:rPr>
              <a:t>수정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696511" y="274057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업무처리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26" name="꺾인 연결선 125"/>
          <p:cNvCxnSpPr/>
          <p:nvPr/>
        </p:nvCxnSpPr>
        <p:spPr>
          <a:xfrm rot="16200000" flipH="1">
            <a:off x="6460933" y="2630233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/>
          <p:nvPr/>
        </p:nvCxnSpPr>
        <p:spPr>
          <a:xfrm rot="10800000">
            <a:off x="6417486" y="2096796"/>
            <a:ext cx="2402978" cy="1132226"/>
          </a:xfrm>
          <a:prstGeom prst="bentConnector3">
            <a:avLst>
              <a:gd name="adj1" fmla="val -5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/>
          <p:nvPr/>
        </p:nvCxnSpPr>
        <p:spPr>
          <a:xfrm rot="5400000">
            <a:off x="7811678" y="4858508"/>
            <a:ext cx="348283" cy="294421"/>
          </a:xfrm>
          <a:prstGeom prst="bentConnector3">
            <a:avLst>
              <a:gd name="adj1" fmla="val 9967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141"/>
          <p:cNvCxnSpPr/>
          <p:nvPr/>
        </p:nvCxnSpPr>
        <p:spPr>
          <a:xfrm rot="5400000">
            <a:off x="7798727" y="5179652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/>
          <p:nvPr/>
        </p:nvCxnSpPr>
        <p:spPr>
          <a:xfrm rot="16200000" flipH="1">
            <a:off x="6452225" y="5580270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/>
          <p:nvPr/>
        </p:nvCxnSpPr>
        <p:spPr>
          <a:xfrm rot="10800000">
            <a:off x="6417485" y="1567112"/>
            <a:ext cx="2402978" cy="1132226"/>
          </a:xfrm>
          <a:prstGeom prst="bentConnector3">
            <a:avLst>
              <a:gd name="adj1" fmla="val -5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 153"/>
          <p:cNvCxnSpPr/>
          <p:nvPr/>
        </p:nvCxnSpPr>
        <p:spPr>
          <a:xfrm rot="16200000" flipV="1">
            <a:off x="7794539" y="2898359"/>
            <a:ext cx="382563" cy="294420"/>
          </a:xfrm>
          <a:prstGeom prst="bentConnector3">
            <a:avLst>
              <a:gd name="adj1" fmla="val 99527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60"/>
          <p:cNvCxnSpPr/>
          <p:nvPr/>
        </p:nvCxnSpPr>
        <p:spPr>
          <a:xfrm rot="5400000" flipH="1" flipV="1">
            <a:off x="4940693" y="1719932"/>
            <a:ext cx="489238" cy="262930"/>
          </a:xfrm>
          <a:prstGeom prst="bentConnector3">
            <a:avLst>
              <a:gd name="adj1" fmla="val 100514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199502" y="2755418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공지사항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199502" y="3627181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회의록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199502" y="2107248"/>
            <a:ext cx="1100710" cy="246221"/>
          </a:xfrm>
          <a:prstGeom prst="rect">
            <a:avLst/>
          </a:prstGeom>
          <a:solidFill>
            <a:srgbClr val="F27E89"/>
          </a:solidFill>
          <a:ln>
            <a:solidFill>
              <a:srgbClr val="FDBBC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대시보드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2579236" y="275541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199502" y="4444922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리스크관리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579236" y="307389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삭제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579236" y="3611283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2579236" y="3937968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579236" y="4745969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579236" y="442689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78" name="꺾인 연결선 177"/>
          <p:cNvCxnSpPr/>
          <p:nvPr/>
        </p:nvCxnSpPr>
        <p:spPr>
          <a:xfrm rot="5400000" flipH="1" flipV="1">
            <a:off x="728995" y="2431192"/>
            <a:ext cx="663038" cy="262932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 179"/>
          <p:cNvCxnSpPr>
            <a:endCxn id="165" idx="1"/>
          </p:cNvCxnSpPr>
          <p:nvPr/>
        </p:nvCxnSpPr>
        <p:spPr>
          <a:xfrm rot="16200000" flipH="1">
            <a:off x="714198" y="3264987"/>
            <a:ext cx="700155" cy="270454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180"/>
          <p:cNvCxnSpPr/>
          <p:nvPr/>
        </p:nvCxnSpPr>
        <p:spPr>
          <a:xfrm rot="16200000" flipH="1">
            <a:off x="651973" y="4027695"/>
            <a:ext cx="817742" cy="262932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/>
          <p:nvPr/>
        </p:nvCxnSpPr>
        <p:spPr>
          <a:xfrm>
            <a:off x="2300212" y="2878527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/>
          <p:nvPr/>
        </p:nvCxnSpPr>
        <p:spPr>
          <a:xfrm>
            <a:off x="2300212" y="3750290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>
            <a:off x="2300212" y="4568033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꺾인 연결선 186"/>
          <p:cNvCxnSpPr>
            <a:endCxn id="171" idx="1"/>
          </p:cNvCxnSpPr>
          <p:nvPr/>
        </p:nvCxnSpPr>
        <p:spPr>
          <a:xfrm rot="16200000" flipH="1">
            <a:off x="2343657" y="2961428"/>
            <a:ext cx="311454" cy="159703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 189"/>
          <p:cNvCxnSpPr/>
          <p:nvPr/>
        </p:nvCxnSpPr>
        <p:spPr>
          <a:xfrm rot="5400000">
            <a:off x="3496324" y="3265143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190"/>
          <p:cNvCxnSpPr/>
          <p:nvPr/>
        </p:nvCxnSpPr>
        <p:spPr>
          <a:xfrm rot="5400000">
            <a:off x="3441122" y="3972171"/>
            <a:ext cx="778127" cy="302575"/>
          </a:xfrm>
          <a:prstGeom prst="bentConnector3">
            <a:avLst>
              <a:gd name="adj1" fmla="val 99758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2579236" y="506504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댓글작성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93" name="꺾인 연결선 192"/>
          <p:cNvCxnSpPr/>
          <p:nvPr/>
        </p:nvCxnSpPr>
        <p:spPr>
          <a:xfrm rot="16200000" flipH="1">
            <a:off x="2181524" y="4797336"/>
            <a:ext cx="618690" cy="160085"/>
          </a:xfrm>
          <a:prstGeom prst="bentConnector3">
            <a:avLst>
              <a:gd name="adj1" fmla="val 99265"/>
            </a:avLst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/>
          <p:nvPr/>
        </p:nvCxnSpPr>
        <p:spPr>
          <a:xfrm rot="5400000">
            <a:off x="3660120" y="4538390"/>
            <a:ext cx="348283" cy="294421"/>
          </a:xfrm>
          <a:prstGeom prst="bentConnector3">
            <a:avLst>
              <a:gd name="adj1" fmla="val 99671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 198"/>
          <p:cNvCxnSpPr/>
          <p:nvPr/>
        </p:nvCxnSpPr>
        <p:spPr>
          <a:xfrm rot="5400000">
            <a:off x="3647169" y="4859534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2570912" y="5398607"/>
            <a:ext cx="1100710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코멘트 작성</a:t>
            </a:r>
            <a:r>
              <a:rPr lang="en-US" altLang="ko-KR" sz="900" b="1" dirty="0" smtClean="0">
                <a:solidFill>
                  <a:prstClr val="black"/>
                </a:solidFill>
              </a:rPr>
              <a:t>/</a:t>
            </a:r>
            <a:r>
              <a:rPr lang="ko-KR" altLang="en-US" sz="900" b="1" dirty="0" smtClean="0">
                <a:solidFill>
                  <a:prstClr val="black"/>
                </a:solidFill>
              </a:rPr>
              <a:t>수정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cxnSp>
        <p:nvCxnSpPr>
          <p:cNvPr id="207" name="꺾인 연결선 206"/>
          <p:cNvCxnSpPr/>
          <p:nvPr/>
        </p:nvCxnSpPr>
        <p:spPr>
          <a:xfrm rot="5400000">
            <a:off x="3643091" y="5192793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/>
          <p:nvPr/>
        </p:nvCxnSpPr>
        <p:spPr>
          <a:xfrm rot="5400000">
            <a:off x="3502213" y="3557681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/>
          <p:nvPr/>
        </p:nvCxnSpPr>
        <p:spPr>
          <a:xfrm flipV="1">
            <a:off x="663835" y="2878529"/>
            <a:ext cx="527429" cy="662656"/>
          </a:xfrm>
          <a:prstGeom prst="bentConnector3">
            <a:avLst>
              <a:gd name="adj1" fmla="val 50000"/>
            </a:avLst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/>
          <p:nvPr/>
        </p:nvCxnSpPr>
        <p:spPr>
          <a:xfrm rot="10800000">
            <a:off x="3705658" y="2252446"/>
            <a:ext cx="541581" cy="116562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591647" y="2103035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간트차트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302141" y="2193194"/>
            <a:ext cx="267586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17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DB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onstruction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68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222423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개요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810000"/>
            <a:ext cx="6306207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3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220378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논리 설계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00000"/>
            <a:ext cx="8640000" cy="502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3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220378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물리 설계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00000"/>
            <a:ext cx="8640000" cy="52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8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creen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esign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79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>
            <a:alpha val="7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FDBBC1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en-US" altLang="ko-KR" sz="4800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1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1902945"/>
            <a:ext cx="9143999" cy="1851845"/>
            <a:chOff x="71322" y="1902945"/>
            <a:chExt cx="9143999" cy="1851845"/>
          </a:xfrm>
        </p:grpSpPr>
        <p:sp>
          <p:nvSpPr>
            <p:cNvPr id="3" name="직사각형 2"/>
            <p:cNvSpPr/>
            <p:nvPr/>
          </p:nvSpPr>
          <p:spPr>
            <a:xfrm>
              <a:off x="2398143" y="2564403"/>
              <a:ext cx="4528868" cy="1162208"/>
            </a:xfrm>
            <a:prstGeom prst="rect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21"/>
            <a:stretch/>
          </p:blipFill>
          <p:spPr>
            <a:xfrm>
              <a:off x="3204519" y="1902945"/>
              <a:ext cx="2877606" cy="66145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398143" y="2564402"/>
              <a:ext cx="4459857" cy="1093198"/>
            </a:xfrm>
            <a:prstGeom prst="rect">
              <a:avLst/>
            </a:prstGeom>
            <a:solidFill>
              <a:srgbClr val="FDBBC1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322" y="2866983"/>
              <a:ext cx="9143999" cy="557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사원정보</a:t>
              </a:r>
              <a:endParaRPr lang="ko-KR" altLang="en-US" sz="2800" dirty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27011" y="3508569"/>
              <a:ext cx="69874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rgbClr val="E7E6E6">
                      <a:lumMod val="50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김진수</a:t>
              </a:r>
              <a:endParaRPr lang="ko-KR" altLang="en-US" sz="1000" dirty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241957" y="2564402"/>
              <a:ext cx="1156186" cy="364884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화면설계</a:t>
              </a:r>
              <a:endParaRPr lang="ko-KR" altLang="en-US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223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779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6" y="772093"/>
            <a:ext cx="4732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</a:rPr>
              <a:t>-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로그인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>
                <a:solidFill>
                  <a:prstClr val="black"/>
                </a:solidFill>
              </a:rPr>
              <a:t>-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찾기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회원등록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998092" y="19876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1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5524" y="32923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995524" y="384679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998091" y="268263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53410" y="1708038"/>
            <a:ext cx="2529192" cy="823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회사 명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19861" y="321299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19861" y="376635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비밀번호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19861" y="4527246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로그인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819861" y="502166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회원 등록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22024" y="4265545"/>
            <a:ext cx="1028268" cy="186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저장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819861" y="5495544"/>
            <a:ext cx="1030431" cy="1916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400965" y="5492762"/>
            <a:ext cx="1071287" cy="1944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비밀번호 </a:t>
            </a:r>
            <a:r>
              <a:rPr lang="ko-KR" altLang="en-US" sz="1000" dirty="0" smtClean="0">
                <a:solidFill>
                  <a:prstClr val="black"/>
                </a:solidFill>
              </a:rPr>
              <a:t>찾기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57395" y="2618120"/>
            <a:ext cx="352122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prstClr val="black"/>
                </a:solidFill>
              </a:rPr>
              <a:t>Project Management System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1" name="직사각형 16"/>
          <p:cNvSpPr/>
          <p:nvPr/>
        </p:nvSpPr>
        <p:spPr>
          <a:xfrm>
            <a:off x="1000774" y="42632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5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33" name="직사각형 16"/>
          <p:cNvSpPr/>
          <p:nvPr/>
        </p:nvSpPr>
        <p:spPr>
          <a:xfrm>
            <a:off x="995524" y="460960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6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37" name="직사각형 16"/>
          <p:cNvSpPr/>
          <p:nvPr/>
        </p:nvSpPr>
        <p:spPr>
          <a:xfrm>
            <a:off x="995523" y="510839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7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38" name="직사각형 16"/>
          <p:cNvSpPr/>
          <p:nvPr/>
        </p:nvSpPr>
        <p:spPr>
          <a:xfrm>
            <a:off x="995523" y="54751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8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1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회사명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430887"/>
            <a:chOff x="6383603" y="999325"/>
            <a:chExt cx="2694495" cy="430887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P.M.S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105030"/>
            <a:ext cx="2694495" cy="430887"/>
            <a:chOff x="6383603" y="999325"/>
            <a:chExt cx="2694495" cy="43088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2656259"/>
            <a:ext cx="2694495" cy="430887"/>
            <a:chOff x="6383603" y="999325"/>
            <a:chExt cx="2694495" cy="430887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377112" y="3178310"/>
            <a:ext cx="2694495" cy="769441"/>
            <a:chOff x="6383603" y="999325"/>
            <a:chExt cx="2694495" cy="769441"/>
          </a:xfrm>
        </p:grpSpPr>
        <p:sp>
          <p:nvSpPr>
            <p:cNvPr id="6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저장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체크박스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쿠키를 이용해 사원번호 저장 및 가져오기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6383603" y="5266916"/>
            <a:ext cx="2694495" cy="430887"/>
            <a:chOff x="6383603" y="999325"/>
            <a:chExt cx="2694495" cy="430887"/>
          </a:xfrm>
        </p:grpSpPr>
        <p:sp>
          <p:nvSpPr>
            <p:cNvPr id="6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8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6375763" y="4694509"/>
            <a:ext cx="2694495" cy="430887"/>
            <a:chOff x="6383603" y="999325"/>
            <a:chExt cx="2694495" cy="430887"/>
          </a:xfrm>
        </p:grpSpPr>
        <p:sp>
          <p:nvSpPr>
            <p:cNvPr id="6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7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383603" y="4139458"/>
            <a:ext cx="2694495" cy="430887"/>
            <a:chOff x="6383603" y="999325"/>
            <a:chExt cx="2694495" cy="430887"/>
          </a:xfrm>
        </p:grpSpPr>
        <p:sp>
          <p:nvSpPr>
            <p:cNvPr id="6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submit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기능 버튼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로그인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메인화면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15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사원정보의 이름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이메일로</a:t>
            </a:r>
            <a:r>
              <a:rPr lang="ko-KR" altLang="en-US" sz="1200" dirty="0" smtClean="0">
                <a:solidFill>
                  <a:prstClr val="black"/>
                </a:solidFill>
              </a:rPr>
              <a:t> 사원번호 찾기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82446" y="24345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82446" y="42058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382446" y="475732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382446" y="33702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00520" y="2338023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838054" y="328985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 입력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38054" y="4125415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r>
              <a:rPr lang="ko-KR" altLang="en-US" sz="110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38054" y="4676891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확인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38054" y="2974151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838054" y="3810430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80356" y="2562234"/>
            <a:ext cx="2694495" cy="769441"/>
            <a:chOff x="6383603" y="999325"/>
            <a:chExt cx="2694495" cy="769441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3599845"/>
            <a:ext cx="2694495" cy="600164"/>
            <a:chOff x="6383603" y="999325"/>
            <a:chExt cx="2694495" cy="600164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일치하는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81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807308" y="2900881"/>
            <a:ext cx="7529384" cy="1688757"/>
          </a:xfrm>
          <a:prstGeom prst="rect">
            <a:avLst/>
          </a:prstGeom>
          <a:solidFill>
            <a:schemeClr val="bg1">
              <a:lumMod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8130" y="2660348"/>
            <a:ext cx="748218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기업이 운영하는 다양한 프로젝트의 정보개요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진척현황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인력배정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원가분석 등의 정보를 한 눈에 조회할 수 있어 기업의 전략추진과 경영혁신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운영관리를 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체계적으로 관리하여 업무의 생산성과 효율성을 향상시키는 솔루션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49976" y="1210033"/>
            <a:ext cx="3071520" cy="1218988"/>
            <a:chOff x="3036240" y="1214025"/>
            <a:chExt cx="3071520" cy="1218988"/>
          </a:xfrm>
        </p:grpSpPr>
        <p:sp>
          <p:nvSpPr>
            <p:cNvPr id="4" name="직사각형 3"/>
            <p:cNvSpPr/>
            <p:nvPr/>
          </p:nvSpPr>
          <p:spPr>
            <a:xfrm>
              <a:off x="3754308" y="1354160"/>
              <a:ext cx="1635384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4000" dirty="0" smtClean="0">
                  <a:solidFill>
                    <a:srgbClr val="F27E89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PMS</a:t>
              </a:r>
              <a:r>
                <a:rPr lang="en-US" altLang="ko-KR" sz="4000" dirty="0" smtClean="0">
                  <a:solidFill>
                    <a:srgbClr val="E7E6E6">
                      <a:lumMod val="50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?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6240" y="1214025"/>
              <a:ext cx="453970" cy="12189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5400" dirty="0" smtClean="0">
                  <a:solidFill>
                    <a:srgbClr val="E7E6E6">
                      <a:lumMod val="25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</a:t>
              </a:r>
              <a:endParaRPr lang="en-US" altLang="ko-KR" sz="5400" dirty="0">
                <a:solidFill>
                  <a:srgbClr val="E7E6E6">
                    <a:lumMod val="2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653790" y="1214025"/>
              <a:ext cx="453970" cy="12189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5400" dirty="0">
                  <a:solidFill>
                    <a:srgbClr val="E7E6E6">
                      <a:lumMod val="25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]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71415" y="2109853"/>
              <a:ext cx="240117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solidFill>
                    <a:srgbClr val="E7E6E6">
                      <a:lumMod val="50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(Project Management System)</a:t>
              </a:r>
              <a:endParaRPr lang="ko-KR" altLang="en-US" sz="12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32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이메일이</a:t>
            </a:r>
            <a:r>
              <a:rPr lang="ko-KR" altLang="en-US" sz="1200" dirty="0" smtClean="0">
                <a:solidFill>
                  <a:prstClr val="black"/>
                </a:solidFill>
              </a:rPr>
              <a:t> 일치하는 사원번호 출력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82446" y="240155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82446" y="40517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382446" y="462032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382446" y="332087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380359" y="1550554"/>
            <a:ext cx="2694495" cy="938719"/>
            <a:chOff x="6383603" y="999325"/>
            <a:chExt cx="2694495" cy="938719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데이터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Select 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80356" y="2785971"/>
            <a:ext cx="2694495" cy="430887"/>
            <a:chOff x="6383603" y="1028509"/>
            <a:chExt cx="2694495" cy="430887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1028509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메인화면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3366383"/>
            <a:ext cx="2694495" cy="430887"/>
            <a:chOff x="6383603" y="999325"/>
            <a:chExt cx="2694495" cy="430887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2396491" y="2305042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805629" y="2922525"/>
            <a:ext cx="981034" cy="343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814368" y="3361805"/>
            <a:ext cx="2661512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출력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830334" y="397700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831830" y="453988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53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6" y="772093"/>
            <a:ext cx="3857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이메일이</a:t>
            </a:r>
            <a:r>
              <a:rPr lang="ko-KR" altLang="en-US" sz="1200" dirty="0" smtClean="0">
                <a:solidFill>
                  <a:prstClr val="black"/>
                </a:solidFill>
              </a:rPr>
              <a:t> 일치하면 비밀번호 재설정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108782" y="190066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1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08780" y="353588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108779" y="44175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108781" y="26550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60415" y="1802018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97949" y="2658595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5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597949" y="4445036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prstClr val="black"/>
                </a:solidFill>
              </a:rPr>
              <a:t>이메일</a:t>
            </a:r>
            <a:r>
              <a:rPr lang="ko-KR" altLang="en-US" sz="105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597949" y="525249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변경하기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97949" y="2342896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사원번호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97949" y="4130051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prstClr val="black"/>
                </a:solidFill>
              </a:rPr>
              <a:t>이메일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7949" y="3557142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이름 </a:t>
            </a:r>
            <a:r>
              <a:rPr lang="ko-KR" altLang="en-US" sz="105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597949" y="3241443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이름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16361" y="4915737"/>
            <a:ext cx="1655890" cy="239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인증번호 입력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272252" y="4921605"/>
            <a:ext cx="96898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전송</a:t>
            </a:r>
            <a:r>
              <a:rPr lang="en-US" altLang="ko-KR" sz="1050" dirty="0" smtClean="0">
                <a:solidFill>
                  <a:prstClr val="black"/>
                </a:solidFill>
              </a:rPr>
              <a:t>/</a:t>
            </a:r>
            <a:r>
              <a:rPr lang="ko-KR" altLang="en-US" sz="1050" dirty="0" smtClean="0">
                <a:solidFill>
                  <a:prstClr val="black"/>
                </a:solidFill>
              </a:rPr>
              <a:t>인증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" name="직사각형 16"/>
          <p:cNvSpPr/>
          <p:nvPr/>
        </p:nvSpPr>
        <p:spPr>
          <a:xfrm>
            <a:off x="1108672" y="489900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1" name="직사각형 16"/>
          <p:cNvSpPr/>
          <p:nvPr/>
        </p:nvSpPr>
        <p:spPr>
          <a:xfrm>
            <a:off x="1108671" y="533192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 smtClean="0">
                <a:solidFill>
                  <a:prstClr val="white"/>
                </a:solidFill>
              </a:rPr>
              <a:t>6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61665"/>
            <a:chOff x="6383603" y="999325"/>
            <a:chExt cx="2694495" cy="461665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1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380356" y="1547671"/>
            <a:ext cx="2694495" cy="815608"/>
            <a:chOff x="6383603" y="999325"/>
            <a:chExt cx="2694495" cy="815608"/>
          </a:xfrm>
        </p:grpSpPr>
        <p:sp>
          <p:nvSpPr>
            <p:cNvPr id="6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657268" y="999325"/>
              <a:ext cx="242083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380356" y="3573910"/>
            <a:ext cx="2694495" cy="830997"/>
            <a:chOff x="6383603" y="999325"/>
            <a:chExt cx="2694495" cy="830997"/>
          </a:xfrm>
        </p:grpSpPr>
        <p:sp>
          <p:nvSpPr>
            <p:cNvPr id="7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4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657268" y="999325"/>
              <a:ext cx="242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2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2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6380356" y="4747710"/>
            <a:ext cx="2694495" cy="800219"/>
            <a:chOff x="6383603" y="999325"/>
            <a:chExt cx="2694495" cy="800219"/>
          </a:xfrm>
        </p:grpSpPr>
        <p:sp>
          <p:nvSpPr>
            <p:cNvPr id="7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657268" y="999325"/>
              <a:ext cx="242083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인증번호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전송</a:t>
              </a:r>
              <a:r>
                <a:rPr lang="en-US" altLang="ko-KR" sz="12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200" dirty="0" smtClean="0">
                  <a:solidFill>
                    <a:prstClr val="black"/>
                  </a:solidFill>
                </a:rPr>
                <a:t>인증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인증번호 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 버튼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6380356" y="2558312"/>
            <a:ext cx="2694495" cy="815608"/>
            <a:chOff x="6383603" y="999325"/>
            <a:chExt cx="2694495" cy="815608"/>
          </a:xfrm>
        </p:grpSpPr>
        <p:sp>
          <p:nvSpPr>
            <p:cNvPr id="7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3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657268" y="999325"/>
              <a:ext cx="242083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380356" y="5741133"/>
            <a:ext cx="2694495" cy="461665"/>
            <a:chOff x="6383603" y="999325"/>
            <a:chExt cx="2694495" cy="461665"/>
          </a:xfrm>
        </p:grpSpPr>
        <p:sp>
          <p:nvSpPr>
            <p:cNvPr id="8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657268" y="999325"/>
              <a:ext cx="2420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변경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10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변경하기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245614" y="23881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49331" y="410453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245613" y="473964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247710" y="32527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14452" y="2291636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651986" y="325271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입력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651986" y="410773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재입력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651986" y="465921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변경하기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51986" y="2937014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651986" y="3792749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</a:t>
            </a:r>
            <a:r>
              <a:rPr lang="ko-KR" altLang="en-US" sz="1100">
                <a:solidFill>
                  <a:prstClr val="black"/>
                </a:solidFill>
              </a:rPr>
              <a:t>비밀번호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2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3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80356" y="3573910"/>
            <a:ext cx="2694495" cy="769441"/>
            <a:chOff x="6383603" y="999325"/>
            <a:chExt cx="2694495" cy="769441"/>
          </a:xfrm>
        </p:grpSpPr>
        <p:sp>
          <p:nvSpPr>
            <p:cNvPr id="3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데이터 </a:t>
              </a:r>
              <a:r>
                <a:rPr lang="en-US" altLang="ko-KR" sz="1100" dirty="0">
                  <a:solidFill>
                    <a:prstClr val="black"/>
                  </a:solidFill>
                </a:rPr>
                <a:t>Update</a:t>
              </a:r>
              <a:r>
                <a:rPr lang="ko-KR" altLang="en-US" sz="1100" dirty="0">
                  <a:solidFill>
                    <a:prstClr val="black"/>
                  </a:solidFill>
                </a:rPr>
                <a:t> 수정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로그인 페이지 이동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재입력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2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이름으로 회원 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6"/>
          <p:cNvSpPr/>
          <p:nvPr/>
        </p:nvSpPr>
        <p:spPr>
          <a:xfrm>
            <a:off x="1382446" y="24345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82446" y="42058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1" name="직사각형 16"/>
          <p:cNvSpPr/>
          <p:nvPr/>
        </p:nvSpPr>
        <p:spPr>
          <a:xfrm>
            <a:off x="1382446" y="475732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382446" y="33702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400520" y="2338023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4" y="328985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838054" y="4125415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38054" y="4676891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38054" y="2974151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838054" y="381043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61665"/>
            <a:chOff x="6383603" y="999325"/>
            <a:chExt cx="2694495" cy="461665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1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815608"/>
            <a:chOff x="6383603" y="999325"/>
            <a:chExt cx="2694495" cy="815608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62234"/>
            <a:ext cx="2694495" cy="830997"/>
            <a:chOff x="6383603" y="999325"/>
            <a:chExt cx="2694495" cy="83099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2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3599845"/>
            <a:ext cx="2694495" cy="615553"/>
            <a:chOff x="6383603" y="999325"/>
            <a:chExt cx="2694495" cy="615553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4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이름이 일치하면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회원 등록 페이지로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회원등록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0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3888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회원 등록 정보 입력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23454" y="1688080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95232" y="2638051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795232" y="2309463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95232" y="344542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795232" y="3130435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95232" y="478394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808835" y="4468955"/>
            <a:ext cx="119517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795232" y="393995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567882" y="3940519"/>
            <a:ext cx="1085378" cy="402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일치 확인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569649" y="5527419"/>
            <a:ext cx="3096712" cy="402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회원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8" name="직사각형 16"/>
          <p:cNvSpPr/>
          <p:nvPr/>
        </p:nvSpPr>
        <p:spPr>
          <a:xfrm>
            <a:off x="1053672" y="178091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53671" y="36205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60" name="직사각형 16"/>
          <p:cNvSpPr/>
          <p:nvPr/>
        </p:nvSpPr>
        <p:spPr>
          <a:xfrm>
            <a:off x="1053669" y="479838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053671" y="262283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2" name="직사각형 16"/>
          <p:cNvSpPr/>
          <p:nvPr/>
        </p:nvSpPr>
        <p:spPr>
          <a:xfrm>
            <a:off x="1053669" y="56011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6383603" y="1009046"/>
            <a:ext cx="2694495" cy="430887"/>
            <a:chOff x="6383603" y="999325"/>
            <a:chExt cx="2694495" cy="430887"/>
          </a:xfrm>
        </p:grpSpPr>
        <p:sp>
          <p:nvSpPr>
            <p:cNvPr id="6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380356" y="1557392"/>
            <a:ext cx="2694495" cy="769441"/>
            <a:chOff x="6383603" y="999325"/>
            <a:chExt cx="2694495" cy="769441"/>
          </a:xfrm>
        </p:grpSpPr>
        <p:sp>
          <p:nvSpPr>
            <p:cNvPr id="6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입력된 사원번호 출력 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380356" y="3583633"/>
            <a:ext cx="2694495" cy="1107996"/>
            <a:chOff x="6383603" y="999325"/>
            <a:chExt cx="2694495" cy="1107996"/>
          </a:xfrm>
        </p:grpSpPr>
        <p:sp>
          <p:nvSpPr>
            <p:cNvPr id="7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657268" y="999325"/>
              <a:ext cx="24208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체크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: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사원정보 핸드폰 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        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사원정보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다른 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메일 입력 시 저장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6380356" y="2568035"/>
            <a:ext cx="2694495" cy="769441"/>
            <a:chOff x="6383603" y="999325"/>
            <a:chExt cx="2694495" cy="769441"/>
          </a:xfrm>
        </p:grpSpPr>
        <p:sp>
          <p:nvSpPr>
            <p:cNvPr id="7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</a:t>
              </a:r>
              <a:r>
                <a:rPr lang="ko-KR" altLang="en-US" sz="1100" dirty="0">
                  <a:solidFill>
                    <a:prstClr val="black"/>
                  </a:solidFill>
                </a:rPr>
                <a:t>입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380356" y="5011550"/>
            <a:ext cx="2694495" cy="430887"/>
            <a:chOff x="6383603" y="999325"/>
            <a:chExt cx="2694495" cy="430887"/>
          </a:xfrm>
        </p:grpSpPr>
        <p:sp>
          <p:nvSpPr>
            <p:cNvPr id="8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데이터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insert</a:t>
              </a:r>
            </a:p>
          </p:txBody>
        </p:sp>
      </p:grpSp>
      <p:sp>
        <p:nvSpPr>
          <p:cNvPr id="82" name="직사각형 81"/>
          <p:cNvSpPr/>
          <p:nvPr/>
        </p:nvSpPr>
        <p:spPr>
          <a:xfrm>
            <a:off x="2971142" y="5265262"/>
            <a:ext cx="612667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핸드폰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762726" y="5270667"/>
            <a:ext cx="673934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회원등록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49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프로젝트명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개인정보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로그아웃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참여인원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1070" y="1263684"/>
            <a:ext cx="5833872" cy="143087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1070" y="2909154"/>
            <a:ext cx="5833872" cy="373483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각 화면 내용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06226" y="1400716"/>
            <a:ext cx="1649033" cy="11478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64633" y="1400716"/>
            <a:ext cx="3714005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개인정보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64633" y="2002706"/>
            <a:ext cx="3714005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 </a:t>
            </a:r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405208" y="151150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2087089" y="42436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19785" y="20977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4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19786" y="150741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3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383603" y="1592711"/>
            <a:ext cx="2694495" cy="600164"/>
            <a:chOff x="6383603" y="999325"/>
            <a:chExt cx="2694495" cy="600164"/>
          </a:xfrm>
        </p:grpSpPr>
        <p:sp>
          <p:nvSpPr>
            <p:cNvPr id="2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참여하고 있는 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팀원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380359" y="2396859"/>
            <a:ext cx="2694495" cy="1277273"/>
            <a:chOff x="6383603" y="999325"/>
            <a:chExt cx="2694495" cy="1277273"/>
          </a:xfrm>
        </p:grpSpPr>
        <p:sp>
          <p:nvSpPr>
            <p:cNvPr id="2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57268" y="999325"/>
              <a:ext cx="2420830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개인정보 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로그아웃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세션 정보 제거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화면으로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80356" y="4079750"/>
            <a:ext cx="2694495" cy="1107996"/>
            <a:chOff x="6383603" y="999325"/>
            <a:chExt cx="2694495" cy="1107996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프로젝트에 참여한 인원 중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인원 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클릭 하면 참여 인원의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6" y="5526300"/>
            <a:ext cx="2694495" cy="430887"/>
            <a:chOff x="6383603" y="999325"/>
            <a:chExt cx="2694495" cy="430887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상단 메뉴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Include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5" name="직사각형 16"/>
          <p:cNvSpPr/>
          <p:nvPr/>
        </p:nvSpPr>
        <p:spPr>
          <a:xfrm>
            <a:off x="218569" y="109874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상단메뉴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72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개인 정보 확인 팝업 화면</a:t>
            </a:r>
            <a:r>
              <a:rPr lang="en-US" altLang="ko-KR" sz="1200" dirty="0" smtClean="0">
                <a:solidFill>
                  <a:prstClr val="black"/>
                </a:solidFill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입력</a:t>
            </a:r>
            <a:r>
              <a:rPr lang="en-US" altLang="ko-KR" sz="1200" dirty="0" smtClean="0">
                <a:solidFill>
                  <a:prstClr val="black"/>
                </a:solidFill>
              </a:rPr>
              <a:t>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24427" y="1664746"/>
            <a:ext cx="4864265" cy="472228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11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/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9" name="직사각형 16"/>
          <p:cNvSpPr/>
          <p:nvPr/>
        </p:nvSpPr>
        <p:spPr>
          <a:xfrm>
            <a:off x="1382447" y="261276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82447" y="438408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1" name="직사각형 16"/>
          <p:cNvSpPr/>
          <p:nvPr/>
        </p:nvSpPr>
        <p:spPr>
          <a:xfrm>
            <a:off x="1382447" y="493555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382447" y="35485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400521" y="2516252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5" y="3468079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38055" y="430364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38055" y="485512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확인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38055" y="315238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838055" y="3988659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6383603" y="1529951"/>
            <a:ext cx="2694495" cy="430887"/>
            <a:chOff x="6383603" y="999325"/>
            <a:chExt cx="2694495" cy="430887"/>
          </a:xfrm>
        </p:grpSpPr>
        <p:sp>
          <p:nvSpPr>
            <p:cNvPr id="3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380356" y="2078297"/>
            <a:ext cx="2694495" cy="769441"/>
            <a:chOff x="6383603" y="999325"/>
            <a:chExt cx="2694495" cy="769441"/>
          </a:xfrm>
        </p:grpSpPr>
        <p:sp>
          <p:nvSpPr>
            <p:cNvPr id="4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380356" y="4104536"/>
            <a:ext cx="2694495" cy="600164"/>
            <a:chOff x="6383603" y="999325"/>
            <a:chExt cx="2694495" cy="600164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팝업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380356" y="3088938"/>
            <a:ext cx="2694495" cy="769441"/>
            <a:chOff x="6383603" y="999325"/>
            <a:chExt cx="2694495" cy="769441"/>
          </a:xfrm>
        </p:grpSpPr>
        <p:sp>
          <p:nvSpPr>
            <p:cNvPr id="4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5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 팝업 화면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 화면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53" name="직사각형 16"/>
          <p:cNvSpPr/>
          <p:nvPr/>
        </p:nvSpPr>
        <p:spPr>
          <a:xfrm>
            <a:off x="359791" y="166474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93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개인정보 확인 및 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569" y="1080553"/>
            <a:ext cx="5814175" cy="55342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11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/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16"/>
          <p:cNvSpPr/>
          <p:nvPr/>
        </p:nvSpPr>
        <p:spPr>
          <a:xfrm>
            <a:off x="290577" y="11598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400521" y="1154378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42616" y="281782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42616" y="362437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561308" y="5804625"/>
            <a:ext cx="2013310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42616" y="2502124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42616" y="330938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42616" y="2026257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42616" y="171055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63768" y="5804305"/>
            <a:ext cx="2013310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닫기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42616" y="4420762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42616" y="4105777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270721" y="202554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270721" y="171055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266082" y="281782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266082" y="250283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266082" y="3629559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en-US" altLang="ko-KR" sz="1100" dirty="0" smtClean="0">
                <a:solidFill>
                  <a:prstClr val="black"/>
                </a:solidFill>
              </a:rPr>
              <a:t>*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266082" y="3314574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272192" y="413029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268682" y="525519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출력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68682" y="4940213"/>
            <a:ext cx="132537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587338" y="4606555"/>
            <a:ext cx="132537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일치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1240112" y="588474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74123" y="37011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450505" y="161487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628556" y="162985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3374122" y="530893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3647787" y="589354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7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6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 팝업 화면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화면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380358" y="2071459"/>
            <a:ext cx="2694495" cy="430887"/>
            <a:chOff x="6383603" y="999325"/>
            <a:chExt cx="2694495" cy="430887"/>
          </a:xfrm>
        </p:grpSpPr>
        <p:sp>
          <p:nvSpPr>
            <p:cNvPr id="6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전화번호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6377111" y="2619805"/>
            <a:ext cx="2694495" cy="769441"/>
            <a:chOff x="6383603" y="999325"/>
            <a:chExt cx="2694495" cy="769441"/>
          </a:xfrm>
        </p:grpSpPr>
        <p:sp>
          <p:nvSpPr>
            <p:cNvPr id="6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*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일치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일치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377111" y="3630446"/>
            <a:ext cx="2694495" cy="769441"/>
            <a:chOff x="6383603" y="999325"/>
            <a:chExt cx="2694495" cy="769441"/>
          </a:xfrm>
        </p:grpSpPr>
        <p:sp>
          <p:nvSpPr>
            <p:cNvPr id="7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입력된 정보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수정은 새로운 내용 입력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380358" y="1540833"/>
            <a:ext cx="2694495" cy="430887"/>
            <a:chOff x="6383603" y="999325"/>
            <a:chExt cx="2694495" cy="430887"/>
          </a:xfrm>
        </p:grpSpPr>
        <p:sp>
          <p:nvSpPr>
            <p:cNvPr id="7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출력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382937" y="4656179"/>
            <a:ext cx="2694495" cy="430887"/>
            <a:chOff x="6383603" y="999325"/>
            <a:chExt cx="2694495" cy="430887"/>
          </a:xfrm>
        </p:grpSpPr>
        <p:sp>
          <p:nvSpPr>
            <p:cNvPr id="7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닫기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 화면 닫기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6379693" y="5226866"/>
            <a:ext cx="2694495" cy="430887"/>
            <a:chOff x="6383603" y="999325"/>
            <a:chExt cx="2694495" cy="430887"/>
          </a:xfrm>
        </p:grpSpPr>
        <p:sp>
          <p:nvSpPr>
            <p:cNvPr id="7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7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 수정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81" name="직사각형 80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71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참여인원의 기본정보 및 로그인 여부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344014" y="164352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24427" y="1664746"/>
            <a:ext cx="4864265" cy="472228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11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/>
            <a:endParaRPr lang="ko-KR" altLang="en-US" sz="1100" dirty="0">
              <a:solidFill>
                <a:prstClr val="black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272307"/>
              </p:ext>
            </p:extLst>
          </p:nvPr>
        </p:nvGraphicFramePr>
        <p:xfrm>
          <a:off x="839756" y="1866147"/>
          <a:ext cx="459974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935"/>
                <a:gridCol w="1149935"/>
                <a:gridCol w="1149935"/>
                <a:gridCol w="114993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직책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538601"/>
              </p:ext>
            </p:extLst>
          </p:nvPr>
        </p:nvGraphicFramePr>
        <p:xfrm>
          <a:off x="828967" y="2997199"/>
          <a:ext cx="4596692" cy="2845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173"/>
                <a:gridCol w="1149173"/>
                <a:gridCol w="1149173"/>
                <a:gridCol w="1149173"/>
              </a:tblGrid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1861791" y="25755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918875" y="199321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참여 인원 팝업 화면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 창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80359" y="1550554"/>
            <a:ext cx="2694495" cy="430887"/>
            <a:chOff x="6383603" y="999325"/>
            <a:chExt cx="2694495" cy="430887"/>
          </a:xfrm>
        </p:grpSpPr>
        <p:sp>
          <p:nvSpPr>
            <p:cNvPr id="3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표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컬럼</a:t>
              </a:r>
              <a:r>
                <a:rPr lang="ko-KR" altLang="en-US" sz="1100" dirty="0" err="1">
                  <a:solidFill>
                    <a:prstClr val="black"/>
                  </a:solidFill>
                </a:rPr>
                <a:t>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380359" y="2108622"/>
            <a:ext cx="2694495" cy="769441"/>
            <a:chOff x="6383603" y="999325"/>
            <a:chExt cx="2694495" cy="769441"/>
          </a:xfrm>
        </p:grpSpPr>
        <p:sp>
          <p:nvSpPr>
            <p:cNvPr id="4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검색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일치하는 정보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918875" y="310084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4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0049" y="2545888"/>
            <a:ext cx="1793426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58732" y="2545888"/>
            <a:ext cx="1166927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8623" y="5960533"/>
            <a:ext cx="2260109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sz="1100" dirty="0" smtClean="0">
                <a:solidFill>
                  <a:prstClr val="black"/>
                </a:solidFill>
              </a:rPr>
              <a:t> 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656533" y="596053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6416554" y="3159356"/>
            <a:ext cx="2694495" cy="600164"/>
            <a:chOff x="6383603" y="999325"/>
            <a:chExt cx="2694495" cy="600164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리스트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 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    리스트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416553" y="3921357"/>
            <a:ext cx="2694495" cy="600164"/>
            <a:chOff x="6383603" y="999325"/>
            <a:chExt cx="2694495" cy="600164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페이징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처리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리스트에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5~6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줄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   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페이징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처리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참여인원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1902945"/>
            <a:ext cx="9143999" cy="1851845"/>
            <a:chOff x="71322" y="1902945"/>
            <a:chExt cx="9143999" cy="1851845"/>
          </a:xfrm>
        </p:grpSpPr>
        <p:sp>
          <p:nvSpPr>
            <p:cNvPr id="3" name="직사각형 2"/>
            <p:cNvSpPr/>
            <p:nvPr/>
          </p:nvSpPr>
          <p:spPr>
            <a:xfrm>
              <a:off x="2398143" y="2564403"/>
              <a:ext cx="4528868" cy="1162208"/>
            </a:xfrm>
            <a:prstGeom prst="rect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21"/>
            <a:stretch/>
          </p:blipFill>
          <p:spPr>
            <a:xfrm>
              <a:off x="3204519" y="1902945"/>
              <a:ext cx="2877606" cy="66145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398143" y="2564402"/>
              <a:ext cx="4459857" cy="1093198"/>
            </a:xfrm>
            <a:prstGeom prst="rect">
              <a:avLst/>
            </a:prstGeom>
            <a:solidFill>
              <a:srgbClr val="FDBBC1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322" y="2866983"/>
              <a:ext cx="9143999" cy="557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프로젝트 의사소통관리</a:t>
              </a:r>
              <a:endParaRPr lang="ko-KR" altLang="en-US" sz="2800" dirty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27011" y="3508569"/>
              <a:ext cx="69874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rgbClr val="E7E6E6">
                      <a:lumMod val="50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김하나</a:t>
              </a:r>
              <a:endParaRPr lang="ko-KR" altLang="en-US" sz="1000" dirty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41957" y="2564402"/>
              <a:ext cx="1156186" cy="364884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화면설계</a:t>
              </a:r>
              <a:endParaRPr lang="ko-KR" altLang="en-US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95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4227" y="1909140"/>
            <a:ext cx="176667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PMBOK</a:t>
            </a:r>
          </a:p>
          <a:p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 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anagement 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B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ody </a:t>
            </a:r>
          </a:p>
          <a:p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 </a:t>
            </a:r>
          </a:p>
          <a:p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K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nowledge)</a:t>
            </a:r>
            <a:endParaRPr lang="ko-KR" altLang="en-US" sz="1600" dirty="0">
              <a:solidFill>
                <a:srgbClr val="E7E6E6">
                  <a:lumMod val="50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82355" y="1259318"/>
            <a:ext cx="61441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b="1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BOK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(Body of Knowledge)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란 특정 직무 또는 전문 분야에서 활용되는 개념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원리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규칙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표준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용어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도구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기법 등을 체계적으로 정리한 결과물을 가리킨다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세기 중반부터 프로젝트 관리 전문가들이 프로젝트의 관리와 관련한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BOK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확립하려는 노력을 기울이기 시작했는데 이를 </a:t>
            </a:r>
            <a:r>
              <a:rPr lang="en-US" altLang="ko-KR" sz="1600" b="1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라고 한다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PMI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발간한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Guide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- 5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프로세스 그룹 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-10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프로젝트 관리의 지식영역을 정의한다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72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공지사항 게시판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475126" y="213493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091082" y="523397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89163" y="2142439"/>
            <a:ext cx="4389120" cy="294246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964" y="2271673"/>
            <a:ext cx="4144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no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              제목                                                            작성일      조회</a:t>
            </a:r>
            <a:r>
              <a:rPr lang="ko-KR" altLang="en-US" sz="1000" dirty="0">
                <a:solidFill>
                  <a:prstClr val="black"/>
                </a:solidFill>
              </a:rPr>
              <a:t>수</a:t>
            </a:r>
            <a:r>
              <a:rPr lang="ko-KR" altLang="en-US" sz="1000" dirty="0" smtClean="0">
                <a:solidFill>
                  <a:prstClr val="black"/>
                </a:solidFill>
              </a:rPr>
              <a:t> 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977964" y="2517894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77964" y="2819923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77964" y="3073932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998024" y="331868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05673" y="357083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005673" y="382484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025733" y="406960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013987" y="432729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013987" y="458130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34047" y="482606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prstClr val="black"/>
                </a:solidFill>
              </a:rPr>
              <a:t>list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488873" y="5201516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57268" y="1367598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글쓰기 버튼</a:t>
            </a:r>
            <a:endParaRPr lang="en-US" altLang="ko-KR" sz="1100" dirty="0">
              <a:solidFill>
                <a:prstClr val="black"/>
              </a:solidFill>
            </a:endParaRPr>
          </a:p>
          <a:p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657268" y="1610359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/>
                </a:solidFill>
              </a:rPr>
              <a:t>CEO/ </a:t>
            </a:r>
            <a:r>
              <a:rPr lang="ko-KR" altLang="en-US" sz="1100" dirty="0" smtClean="0">
                <a:solidFill>
                  <a:prstClr val="black"/>
                </a:solidFill>
              </a:rPr>
              <a:t>팀장 </a:t>
            </a:r>
            <a:r>
              <a:rPr lang="ko-KR" altLang="en-US" sz="1100" dirty="0">
                <a:solidFill>
                  <a:prstClr val="black"/>
                </a:solidFill>
              </a:rPr>
              <a:t>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팀원 </a:t>
            </a:r>
            <a:r>
              <a:rPr lang="ko-KR" altLang="en-US" sz="1100" dirty="0">
                <a:solidFill>
                  <a:prstClr val="black"/>
                </a:solidFill>
              </a:rPr>
              <a:t>→ </a:t>
            </a:r>
            <a:r>
              <a:rPr lang="ko-KR" altLang="en-US" sz="1100" dirty="0" smtClean="0">
                <a:solidFill>
                  <a:prstClr val="black"/>
                </a:solidFill>
              </a:rPr>
              <a:t>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45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공지사항 게시판 상세페이지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484254" y="575750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59724" y="1044380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882045" y="5725053"/>
            <a:ext cx="662641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수정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975" y="1397367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삭제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74245" y="2773163"/>
            <a:ext cx="4117283" cy="172953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32890" y="234436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작성자 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09061" y="234436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작성일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65088" y="234478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조회수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59890" y="2940780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4717512" y="5725053"/>
            <a:ext cx="662641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삭제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92144" y="1595510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/>
                </a:solidFill>
              </a:rPr>
              <a:t>CEO/ </a:t>
            </a:r>
            <a:r>
              <a:rPr lang="ko-KR" altLang="en-US" sz="1100" dirty="0">
                <a:solidFill>
                  <a:prstClr val="black"/>
                </a:solidFill>
              </a:rPr>
              <a:t>팀장</a:t>
            </a: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팀원 </a:t>
            </a:r>
            <a:r>
              <a:rPr lang="ko-KR" altLang="en-US" sz="1100" dirty="0">
                <a:solidFill>
                  <a:prstClr val="black"/>
                </a:solidFill>
              </a:rPr>
              <a:t>→ </a:t>
            </a:r>
            <a:r>
              <a:rPr lang="ko-KR" altLang="en-US" sz="1100" dirty="0" smtClean="0">
                <a:solidFill>
                  <a:prstClr val="black"/>
                </a:solidFill>
              </a:rPr>
              <a:t>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8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96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공지사항 게시판 작성 페이지 </a:t>
            </a:r>
            <a:r>
              <a:rPr lang="en-US" altLang="ko-KR" sz="1200" dirty="0" smtClean="0">
                <a:solidFill>
                  <a:prstClr val="black"/>
                </a:solidFill>
              </a:rPr>
              <a:t>–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CEO/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b="1" dirty="0">
                <a:solidFill>
                  <a:prstClr val="black"/>
                </a:solidFill>
              </a:rPr>
              <a:t>팀장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만 접근 가능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421519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글쓰기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62924" y="2532094"/>
            <a:ext cx="4117283" cy="1815462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53174" y="2682362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내용을 입력해주세요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15773" y="571610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13564" y="5683650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18116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회의록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 smtClean="0">
                <a:solidFill>
                  <a:prstClr val="black"/>
                </a:solidFill>
              </a:rPr>
              <a:t>list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2" name="직사각형 16"/>
          <p:cNvSpPr/>
          <p:nvPr/>
        </p:nvSpPr>
        <p:spPr>
          <a:xfrm>
            <a:off x="475126" y="213493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89163" y="2142439"/>
            <a:ext cx="4389120" cy="294246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77964" y="2271673"/>
            <a:ext cx="42979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000" dirty="0" smtClean="0">
                <a:solidFill>
                  <a:prstClr val="black"/>
                </a:solidFill>
              </a:rPr>
              <a:t>no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              제목                                           작성일            작성자   조회</a:t>
            </a:r>
            <a:r>
              <a:rPr lang="ko-KR" altLang="en-US" sz="1000" dirty="0">
                <a:solidFill>
                  <a:prstClr val="black"/>
                </a:solidFill>
              </a:rPr>
              <a:t>수</a:t>
            </a:r>
            <a:r>
              <a:rPr lang="ko-KR" altLang="en-US" sz="1000" dirty="0" smtClean="0">
                <a:solidFill>
                  <a:prstClr val="black"/>
                </a:solidFill>
              </a:rPr>
              <a:t> 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977964" y="2517894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977964" y="2819923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977964" y="3073932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998024" y="331868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005673" y="357083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05673" y="382484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1025733" y="406960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1013987" y="432729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013987" y="458130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1034047" y="482606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091082" y="523397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488873" y="5201516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975" y="1397367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글쓰기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69975" y="1656220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팀장</a:t>
            </a:r>
            <a:r>
              <a:rPr lang="en-US" altLang="ko-KR" sz="1100" dirty="0">
                <a:solidFill>
                  <a:prstClr val="black"/>
                </a:solidFill>
              </a:rPr>
              <a:t> /</a:t>
            </a:r>
            <a:r>
              <a:rPr lang="ko-KR" altLang="en-US" sz="1100" dirty="0">
                <a:solidFill>
                  <a:prstClr val="black"/>
                </a:solidFill>
              </a:rPr>
              <a:t>팀원 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CEO</a:t>
            </a:r>
            <a:r>
              <a:rPr lang="ko-KR" altLang="en-US" sz="1100" dirty="0" smtClean="0">
                <a:solidFill>
                  <a:prstClr val="black"/>
                </a:solidFill>
              </a:rPr>
              <a:t>→ 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50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회의록 상세페이지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85386" y="462024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975" y="1397367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첨부파일 다운로드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74245" y="2773163"/>
            <a:ext cx="4117283" cy="172953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32890" y="234436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작성자 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09061" y="234436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작성일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65088" y="234478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조회수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59890" y="2940780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74245" y="4620242"/>
            <a:ext cx="4117283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03422" y="4620242"/>
            <a:ext cx="11336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첨부파일 다운로드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200947" y="575750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598738" y="5725053"/>
            <a:ext cx="764094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수정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96310" y="174927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81386" y="1749272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681386" y="1998113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팀장</a:t>
            </a:r>
            <a:r>
              <a:rPr lang="en-US" altLang="ko-KR" sz="1100" dirty="0">
                <a:solidFill>
                  <a:prstClr val="black"/>
                </a:solidFill>
              </a:rPr>
              <a:t> /</a:t>
            </a:r>
            <a:r>
              <a:rPr lang="ko-KR" altLang="en-US" sz="1100" dirty="0">
                <a:solidFill>
                  <a:prstClr val="black"/>
                </a:solidFill>
              </a:rPr>
              <a:t>팀원 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CEO</a:t>
            </a:r>
            <a:r>
              <a:rPr lang="ko-KR" altLang="en-US" sz="1100" dirty="0" smtClean="0">
                <a:solidFill>
                  <a:prstClr val="black"/>
                </a:solidFill>
              </a:rPr>
              <a:t>→ 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60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791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회의록 게시판 작성 페이지 </a:t>
            </a:r>
            <a:r>
              <a:rPr lang="en-US" altLang="ko-KR" sz="1200" dirty="0" smtClean="0">
                <a:solidFill>
                  <a:prstClr val="black"/>
                </a:solidFill>
              </a:rPr>
              <a:t>–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팀장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팀원만 접근 가능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975" y="1047965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975" y="1397367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글쓰기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62924" y="2532094"/>
            <a:ext cx="4117283" cy="1815462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53174" y="2682362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내용을 입력해주세요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15773" y="571610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13564" y="5683650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62924" y="4527950"/>
            <a:ext cx="882007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prstClr val="black"/>
                </a:solidFill>
              </a:rPr>
              <a:t>파일탐색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52474" y="4527949"/>
            <a:ext cx="416160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prstClr val="black"/>
                </a:solidFill>
              </a:rPr>
              <a:t>등록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03136" y="45279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08244" y="174927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975" y="1740087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파일탐색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716856" y="1959324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팀장</a:t>
            </a:r>
            <a:r>
              <a:rPr lang="en-US" altLang="ko-KR" sz="1100" dirty="0">
                <a:solidFill>
                  <a:prstClr val="black"/>
                </a:solidFill>
              </a:rPr>
              <a:t> /</a:t>
            </a:r>
            <a:r>
              <a:rPr lang="ko-KR" altLang="en-US" sz="1100" dirty="0">
                <a:solidFill>
                  <a:prstClr val="black"/>
                </a:solidFill>
              </a:rPr>
              <a:t>팀원 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CEO</a:t>
            </a:r>
            <a:r>
              <a:rPr lang="ko-KR" altLang="en-US" sz="1100" dirty="0" smtClean="0">
                <a:solidFill>
                  <a:prstClr val="black"/>
                </a:solidFill>
              </a:rPr>
              <a:t>→ 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0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1902945"/>
            <a:ext cx="9143999" cy="1851845"/>
            <a:chOff x="71322" y="1902945"/>
            <a:chExt cx="9143999" cy="1851845"/>
          </a:xfrm>
        </p:grpSpPr>
        <p:sp>
          <p:nvSpPr>
            <p:cNvPr id="3" name="직사각형 2"/>
            <p:cNvSpPr/>
            <p:nvPr/>
          </p:nvSpPr>
          <p:spPr>
            <a:xfrm>
              <a:off x="2398143" y="2564403"/>
              <a:ext cx="4528868" cy="1162208"/>
            </a:xfrm>
            <a:prstGeom prst="rect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21"/>
            <a:stretch/>
          </p:blipFill>
          <p:spPr>
            <a:xfrm>
              <a:off x="3204519" y="1902945"/>
              <a:ext cx="2877606" cy="66145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398143" y="2564402"/>
              <a:ext cx="4459857" cy="1093198"/>
            </a:xfrm>
            <a:prstGeom prst="rect">
              <a:avLst/>
            </a:prstGeom>
            <a:solidFill>
              <a:srgbClr val="FDBBC1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322" y="2866983"/>
              <a:ext cx="9143999" cy="557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프로젝트 </a:t>
              </a:r>
              <a:r>
                <a:rPr lang="ko-KR" altLang="en-US" sz="2800" dirty="0" err="1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리스크관리</a:t>
              </a:r>
              <a:endParaRPr lang="ko-KR" altLang="en-US" sz="2800" dirty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27011" y="3508569"/>
              <a:ext cx="69874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rgbClr val="E7E6E6">
                      <a:lumMod val="50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이준석</a:t>
              </a:r>
              <a:endParaRPr lang="ko-KR" altLang="en-US" sz="1000" dirty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41957" y="2564402"/>
              <a:ext cx="1156186" cy="364884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화면설계</a:t>
              </a:r>
              <a:endParaRPr lang="ko-KR" altLang="en-US" dirty="0"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141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-65902" y="46874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2025598" y="355750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12885" y="175681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55861" y="1691965"/>
            <a:ext cx="4464496" cy="3607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prstClr val="white"/>
                </a:solidFill>
              </a:rPr>
              <a:t>예약     지점안내     로그인     창업문의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00044" y="1292202"/>
            <a:ext cx="5463084" cy="80897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07306" y="2389291"/>
            <a:ext cx="1148219" cy="3319639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사이드 메뉴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84360" y="2407279"/>
            <a:ext cx="3164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이슈리스트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313912"/>
              </p:ext>
            </p:extLst>
          </p:nvPr>
        </p:nvGraphicFramePr>
        <p:xfrm>
          <a:off x="1536287" y="3165242"/>
          <a:ext cx="4179723" cy="1483995"/>
        </p:xfrm>
        <a:graphic>
          <a:graphicData uri="http://schemas.openxmlformats.org/drawingml/2006/table">
            <a:tbl>
              <a:tblPr firstRow="1" bandRow="1"/>
              <a:tblGrid>
                <a:gridCol w="811032"/>
                <a:gridCol w="1092998"/>
                <a:gridCol w="841972"/>
                <a:gridCol w="733331"/>
                <a:gridCol w="700390"/>
              </a:tblGrid>
              <a:tr h="38671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722585" y="4740690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글쓰</a:t>
            </a:r>
            <a:r>
              <a:rPr lang="ko-KR" altLang="en-US" sz="1200" dirty="0">
                <a:solidFill>
                  <a:prstClr val="black"/>
                </a:solidFill>
              </a:rPr>
              <a:t>기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387067"/>
              </p:ext>
            </p:extLst>
          </p:nvPr>
        </p:nvGraphicFramePr>
        <p:xfrm>
          <a:off x="2751687" y="4782997"/>
          <a:ext cx="1667930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586"/>
                <a:gridCol w="333586"/>
                <a:gridCol w="333586"/>
                <a:gridCol w="333586"/>
                <a:gridCol w="333586"/>
              </a:tblGrid>
              <a:tr h="1749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&lt;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&gt;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직사각형 16"/>
          <p:cNvSpPr/>
          <p:nvPr/>
        </p:nvSpPr>
        <p:spPr>
          <a:xfrm>
            <a:off x="2070423" y="355750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14260" y="1034761"/>
            <a:ext cx="22727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페이지 크기 초기값 </a:t>
            </a:r>
            <a:r>
              <a:rPr lang="en-US" altLang="ko-KR" sz="1100" dirty="0">
                <a:solidFill>
                  <a:prstClr val="black"/>
                </a:solidFill>
              </a:rPr>
              <a:t>5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14260" y="1756819"/>
            <a:ext cx="22727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클릭 시 상세페이지 이동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448920" y="472774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412885" y="210920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14260" y="2109206"/>
            <a:ext cx="22727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보여줄 블록 크기 </a:t>
            </a:r>
            <a:r>
              <a:rPr lang="en-US" altLang="ko-KR" sz="1100" dirty="0">
                <a:solidFill>
                  <a:prstClr val="black"/>
                </a:solidFill>
              </a:rPr>
              <a:t>5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21659" y="2810749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       </a:t>
            </a:r>
            <a:r>
              <a:rPr lang="en-US" altLang="ko-KR" sz="1200" dirty="0" smtClean="0">
                <a:solidFill>
                  <a:prstClr val="black"/>
                </a:solidFill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</a:rPr>
              <a:t>     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79108" y="47424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412885" y="248149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14260" y="2481497"/>
            <a:ext cx="22727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팀원</a:t>
            </a:r>
            <a:r>
              <a:rPr lang="en-US" altLang="ko-KR" sz="1100" dirty="0" smtClean="0">
                <a:solidFill>
                  <a:prstClr val="black"/>
                </a:solidFill>
              </a:rPr>
              <a:t>, PM, Admin</a:t>
            </a:r>
            <a:r>
              <a:rPr lang="ko-KR" altLang="en-US" sz="1100" dirty="0" smtClean="0">
                <a:solidFill>
                  <a:prstClr val="black"/>
                </a:solidFill>
              </a:rPr>
              <a:t>만 작성 가능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1659" y="28116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548165" y="2816403"/>
            <a:ext cx="1190916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     </a:t>
            </a:r>
            <a:r>
              <a:rPr lang="en-US" altLang="ko-KR" sz="1200" dirty="0" smtClean="0">
                <a:solidFill>
                  <a:prstClr val="black"/>
                </a:solidFill>
              </a:rPr>
              <a:t>1001</a:t>
            </a:r>
            <a:r>
              <a:rPr lang="ko-KR" altLang="en-US" sz="1200" dirty="0" smtClean="0">
                <a:solidFill>
                  <a:prstClr val="black"/>
                </a:solidFill>
              </a:rPr>
              <a:t>   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548165" y="281729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7" name="직사각형 16"/>
          <p:cNvSpPr/>
          <p:nvPr/>
        </p:nvSpPr>
        <p:spPr>
          <a:xfrm>
            <a:off x="6400301" y="14106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714260" y="1395940"/>
            <a:ext cx="22727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프로젝트 번호 초기값 </a:t>
            </a:r>
            <a:r>
              <a:rPr lang="en-US" altLang="ko-KR" sz="1100" dirty="0" smtClean="0">
                <a:solidFill>
                  <a:prstClr val="black"/>
                </a:solidFill>
              </a:rPr>
              <a:t>1001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448920" y="2817294"/>
            <a:ext cx="1208052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검색 창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62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55861" y="1691965"/>
            <a:ext cx="4464496" cy="3607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prstClr val="white"/>
                </a:solidFill>
              </a:rPr>
              <a:t>예약     지점안내     로그인     창업문의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89694" y="1292202"/>
            <a:ext cx="5463084" cy="80897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89095" y="1033786"/>
            <a:ext cx="22727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파일 첨부 기능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927499"/>
              </p:ext>
            </p:extLst>
          </p:nvPr>
        </p:nvGraphicFramePr>
        <p:xfrm>
          <a:off x="505192" y="2392788"/>
          <a:ext cx="5312620" cy="1560648"/>
        </p:xfrm>
        <a:graphic>
          <a:graphicData uri="http://schemas.openxmlformats.org/drawingml/2006/table">
            <a:tbl>
              <a:tblPr firstRow="1" bandRow="1"/>
              <a:tblGrid>
                <a:gridCol w="1327430"/>
                <a:gridCol w="3295190"/>
                <a:gridCol w="690000"/>
              </a:tblGrid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첨부 파일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첨부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3730446" y="4115590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738324" y="4115590"/>
            <a:ext cx="1114454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조회화면으로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작성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29710" y="34612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78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3528" y="1070714"/>
            <a:ext cx="5616624" cy="52461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8659" y="1337027"/>
            <a:ext cx="5463084" cy="518944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144294"/>
              </p:ext>
            </p:extLst>
          </p:nvPr>
        </p:nvGraphicFramePr>
        <p:xfrm>
          <a:off x="507725" y="2065464"/>
          <a:ext cx="5312620" cy="1917889"/>
        </p:xfrm>
        <a:graphic>
          <a:graphicData uri="http://schemas.openxmlformats.org/drawingml/2006/table">
            <a:tbl>
              <a:tblPr firstRow="1" bandRow="1"/>
              <a:tblGrid>
                <a:gridCol w="1327430"/>
                <a:gridCol w="1325496"/>
                <a:gridCol w="1414485"/>
                <a:gridCol w="1245209"/>
              </a:tblGrid>
              <a:tr h="322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22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수정일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288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322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16114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해경방안 작성일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16114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해결방안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2452229" y="4215988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수정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812467" y="4210857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prstClr val="black"/>
                </a:solidFill>
              </a:rPr>
              <a:t>뒤로가기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9" name="직사각형 50"/>
          <p:cNvSpPr/>
          <p:nvPr/>
        </p:nvSpPr>
        <p:spPr>
          <a:xfrm>
            <a:off x="431886" y="4587937"/>
            <a:ext cx="4931456" cy="40448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prstClr val="black"/>
                </a:solidFill>
              </a:rPr>
              <a:t>댓글작성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0" name="직사각형 50"/>
          <p:cNvSpPr/>
          <p:nvPr/>
        </p:nvSpPr>
        <p:spPr>
          <a:xfrm>
            <a:off x="5398622" y="4770456"/>
            <a:ext cx="480621" cy="221967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dirty="0" smtClean="0">
                <a:solidFill>
                  <a:prstClr val="black"/>
                </a:solidFill>
              </a:rPr>
              <a:t>입력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1" name="직사각형 50"/>
          <p:cNvSpPr/>
          <p:nvPr/>
        </p:nvSpPr>
        <p:spPr>
          <a:xfrm>
            <a:off x="420810" y="5091649"/>
            <a:ext cx="4931456" cy="33272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작성자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 작성일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삭제 수정 </a:t>
            </a: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endParaRPr lang="ko-KR" altLang="en-US" sz="10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r>
              <a:rPr lang="en-US" altLang="ko-KR" sz="1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42" name="직사각형 50"/>
          <p:cNvSpPr/>
          <p:nvPr/>
        </p:nvSpPr>
        <p:spPr>
          <a:xfrm>
            <a:off x="963513" y="5490370"/>
            <a:ext cx="4388753" cy="33272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작성자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 작성일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삭제 수정 </a:t>
            </a: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endParaRPr lang="ko-KR" altLang="en-US" sz="10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r>
              <a:rPr lang="en-US" altLang="ko-KR" sz="1000" dirty="0">
                <a:solidFill>
                  <a:prstClr val="black"/>
                </a:solidFill>
              </a:rPr>
              <a:t>1</a:t>
            </a:r>
            <a:r>
              <a:rPr lang="ko-KR" altLang="en-US" sz="1000" dirty="0">
                <a:solidFill>
                  <a:prstClr val="black"/>
                </a:solidFill>
              </a:rPr>
              <a:t>의 </a:t>
            </a: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50"/>
          <p:cNvSpPr/>
          <p:nvPr/>
        </p:nvSpPr>
        <p:spPr>
          <a:xfrm>
            <a:off x="431885" y="5855864"/>
            <a:ext cx="4931456" cy="33272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prstClr val="black"/>
                </a:solidFill>
              </a:rPr>
              <a:t>작성자 </a:t>
            </a:r>
            <a:r>
              <a:rPr lang="en-US" altLang="ko-KR" sz="1000">
                <a:solidFill>
                  <a:prstClr val="black"/>
                </a:solidFill>
              </a:rPr>
              <a:t>|</a:t>
            </a:r>
            <a:r>
              <a:rPr lang="ko-KR" altLang="en-US" sz="1000">
                <a:solidFill>
                  <a:prstClr val="black"/>
                </a:solidFill>
              </a:rPr>
              <a:t> 작성일 </a:t>
            </a:r>
            <a:r>
              <a:rPr lang="en-US" altLang="ko-KR" sz="1000">
                <a:solidFill>
                  <a:prstClr val="black"/>
                </a:solidFill>
              </a:rPr>
              <a:t>|</a:t>
            </a:r>
            <a:r>
              <a:rPr lang="ko-KR" altLang="en-US" sz="1000">
                <a:solidFill>
                  <a:prstClr val="black"/>
                </a:solidFill>
              </a:rPr>
              <a:t>삭제 수정 댓글</a:t>
            </a:r>
          </a:p>
          <a:p>
            <a:pPr>
              <a:defRPr/>
            </a:pPr>
            <a:r>
              <a:rPr lang="ko-KR" altLang="en-US" sz="1000">
                <a:solidFill>
                  <a:prstClr val="black"/>
                </a:solidFill>
              </a:rPr>
              <a:t>댓글</a:t>
            </a:r>
            <a:r>
              <a:rPr lang="en-US" altLang="ko-KR" sz="10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46" name="직사각형 16"/>
          <p:cNvSpPr/>
          <p:nvPr/>
        </p:nvSpPr>
        <p:spPr>
          <a:xfrm>
            <a:off x="431885" y="318119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89095" y="1033242"/>
            <a:ext cx="22727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파일 첨부</a:t>
            </a:r>
          </a:p>
        </p:txBody>
      </p:sp>
      <p:sp>
        <p:nvSpPr>
          <p:cNvPr id="48" name="직사각형 16"/>
          <p:cNvSpPr/>
          <p:nvPr/>
        </p:nvSpPr>
        <p:spPr>
          <a:xfrm>
            <a:off x="5078601" y="50916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5" name="직사각형 16"/>
          <p:cNvSpPr/>
          <p:nvPr/>
        </p:nvSpPr>
        <p:spPr>
          <a:xfrm>
            <a:off x="6387636" y="145488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3128" y="1440160"/>
            <a:ext cx="24508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해결방안 작성 </a:t>
            </a:r>
            <a:r>
              <a:rPr lang="en-US" altLang="ko-KR" sz="1100" dirty="0" smtClean="0">
                <a:solidFill>
                  <a:prstClr val="black"/>
                </a:solidFill>
              </a:rPr>
              <a:t>:</a:t>
            </a:r>
            <a:r>
              <a:rPr lang="ko-KR" altLang="en-US" sz="1100" dirty="0" smtClean="0">
                <a:solidFill>
                  <a:prstClr val="black"/>
                </a:solidFill>
              </a:rPr>
              <a:t> 팀장</a:t>
            </a:r>
            <a:r>
              <a:rPr lang="en-US" altLang="ko-KR" sz="1100" dirty="0" smtClean="0">
                <a:solidFill>
                  <a:prstClr val="black"/>
                </a:solidFill>
              </a:rPr>
              <a:t>, Admin</a:t>
            </a:r>
            <a:r>
              <a:rPr lang="ko-KR" altLang="en-US" sz="1100" dirty="0" smtClean="0">
                <a:solidFill>
                  <a:prstClr val="black"/>
                </a:solidFill>
              </a:rPr>
              <a:t>만 가능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518196" y="4210858"/>
            <a:ext cx="1248345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해결방</a:t>
            </a:r>
            <a:r>
              <a:rPr lang="ko-KR" altLang="en-US" sz="1200" dirty="0">
                <a:solidFill>
                  <a:prstClr val="black"/>
                </a:solidFill>
              </a:rPr>
              <a:t>안</a:t>
            </a:r>
            <a:r>
              <a:rPr lang="ko-KR" altLang="en-US" sz="1200" dirty="0" smtClean="0">
                <a:solidFill>
                  <a:prstClr val="black"/>
                </a:solidFill>
              </a:rPr>
              <a:t> 저장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8" name="직사각형 16"/>
          <p:cNvSpPr/>
          <p:nvPr/>
        </p:nvSpPr>
        <p:spPr>
          <a:xfrm>
            <a:off x="431885" y="37244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9" name="직사각형 16"/>
          <p:cNvSpPr/>
          <p:nvPr/>
        </p:nvSpPr>
        <p:spPr>
          <a:xfrm>
            <a:off x="6383603" y="194311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89095" y="1928395"/>
            <a:ext cx="22727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수정 </a:t>
            </a:r>
            <a:r>
              <a:rPr lang="en-US" altLang="ko-KR" sz="1100" dirty="0" smtClean="0">
                <a:solidFill>
                  <a:prstClr val="black"/>
                </a:solidFill>
              </a:rPr>
              <a:t>: </a:t>
            </a:r>
            <a:r>
              <a:rPr lang="ko-KR" altLang="en-US" sz="1100" dirty="0" smtClean="0">
                <a:solidFill>
                  <a:prstClr val="black"/>
                </a:solidFill>
              </a:rPr>
              <a:t>작성</a:t>
            </a:r>
            <a:r>
              <a:rPr lang="ko-KR" altLang="en-US" sz="1100" dirty="0">
                <a:solidFill>
                  <a:prstClr val="black"/>
                </a:solidFill>
              </a:rPr>
              <a:t>자</a:t>
            </a:r>
            <a:r>
              <a:rPr lang="ko-KR" altLang="en-US" sz="1100" dirty="0" smtClean="0">
                <a:solidFill>
                  <a:prstClr val="black"/>
                </a:solidFill>
              </a:rPr>
              <a:t>만 가능 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1" name="직사각형 16"/>
          <p:cNvSpPr/>
          <p:nvPr/>
        </p:nvSpPr>
        <p:spPr>
          <a:xfrm>
            <a:off x="6383603" y="238238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689095" y="2367666"/>
            <a:ext cx="22727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err="1">
                <a:solidFill>
                  <a:prstClr val="black"/>
                </a:solidFill>
              </a:rPr>
              <a:t>댓글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>
                <a:solidFill>
                  <a:prstClr val="black"/>
                </a:solidFill>
              </a:rPr>
              <a:t>대댓글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제한 없음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3" name="직사각형 16"/>
          <p:cNvSpPr/>
          <p:nvPr/>
        </p:nvSpPr>
        <p:spPr>
          <a:xfrm>
            <a:off x="2350284" y="42177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29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354938"/>
            <a:ext cx="7677150" cy="3924300"/>
          </a:xfrm>
          <a:prstGeom prst="rect">
            <a:avLst/>
          </a:prstGeom>
        </p:spPr>
      </p:pic>
      <p:sp>
        <p:nvSpPr>
          <p:cNvPr id="3" name="갈매기형 수장 2"/>
          <p:cNvSpPr/>
          <p:nvPr/>
        </p:nvSpPr>
        <p:spPr>
          <a:xfrm rot="5400000">
            <a:off x="1295400" y="12596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갈매기형 수장 10"/>
          <p:cNvSpPr/>
          <p:nvPr/>
        </p:nvSpPr>
        <p:spPr>
          <a:xfrm rot="5400000">
            <a:off x="5818187" y="12596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갈매기형 수장 11"/>
          <p:cNvSpPr/>
          <p:nvPr/>
        </p:nvSpPr>
        <p:spPr>
          <a:xfrm rot="5400000">
            <a:off x="5775324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갈매기형 수장 12"/>
          <p:cNvSpPr/>
          <p:nvPr/>
        </p:nvSpPr>
        <p:spPr>
          <a:xfrm rot="5400000">
            <a:off x="3582730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갈매기형 수장 13"/>
          <p:cNvSpPr/>
          <p:nvPr/>
        </p:nvSpPr>
        <p:spPr>
          <a:xfrm rot="5400000">
            <a:off x="1363403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56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일정관리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전현규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66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3396230" y="2950686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0576" y="1863888"/>
            <a:ext cx="5713059" cy="3973494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>
                <a:solidFill>
                  <a:prstClr val="black"/>
                </a:solidFill>
              </a:rPr>
              <a:t>클릭시 캘린더 형식으로 선택</a:t>
            </a:r>
            <a:endParaRPr lang="en-US" altLang="ko-KR" sz="1050" smtClean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3488" y="2071985"/>
            <a:ext cx="1519275" cy="39412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prstClr val="black"/>
                </a:solidFill>
              </a:rPr>
              <a:t>프로젝트 추가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3489" y="2664610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프로젝트명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50398" y="2664610"/>
            <a:ext cx="3994620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03489" y="2967057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시작일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50398" y="2967057"/>
            <a:ext cx="1223711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>
                <a:solidFill>
                  <a:prstClr val="black"/>
                </a:solidFill>
              </a:rPr>
              <a:t>2020-05-07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3489" y="3274811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종료일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750398" y="3274811"/>
            <a:ext cx="1223711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>
                <a:solidFill>
                  <a:prstClr val="black"/>
                </a:solidFill>
              </a:rPr>
              <a:t>2020-05-07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03489" y="3586484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prstClr val="black"/>
                </a:solidFill>
              </a:rPr>
              <a:t>PM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50398" y="3586484"/>
            <a:ext cx="1223711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mtClean="0">
                <a:solidFill>
                  <a:prstClr val="black"/>
                </a:solidFill>
              </a:rPr>
              <a:t>홍길동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181600" y="4572000"/>
            <a:ext cx="563417" cy="27407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prstClr val="black"/>
                </a:solidFill>
              </a:rPr>
              <a:t>취소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49" name="직사각형 16"/>
          <p:cNvSpPr/>
          <p:nvPr/>
        </p:nvSpPr>
        <p:spPr>
          <a:xfrm>
            <a:off x="1416767" y="3557386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4139059" y="4577021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smtClean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365377"/>
            <a:ext cx="2520280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solidFill>
                  <a:prstClr val="black"/>
                </a:solidFill>
              </a:rPr>
              <a:t>현재 팀에 참여하지 않은 </a:t>
            </a:r>
            <a:r>
              <a:rPr lang="ko-KR" altLang="en-US" sz="1050" smtClean="0">
                <a:solidFill>
                  <a:prstClr val="black"/>
                </a:solidFill>
              </a:rPr>
              <a:t>인원만 선택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387720" y="1768305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732966"/>
            <a:ext cx="2238591" cy="2273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smtClean="0">
                <a:solidFill>
                  <a:prstClr val="black"/>
                </a:solidFill>
              </a:rPr>
              <a:t>검증절차를 거쳐서 완료되면 등록</a:t>
            </a:r>
            <a:endParaRPr lang="en-US" altLang="ko-KR" sz="105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smtClean="0">
                <a:solidFill>
                  <a:prstClr val="black"/>
                </a:solidFill>
              </a:rPr>
              <a:t>프로젝트명</a:t>
            </a:r>
            <a:r>
              <a:rPr lang="en-US" altLang="ko-KR" sz="1050" smtClean="0">
                <a:solidFill>
                  <a:prstClr val="black"/>
                </a:solidFill>
              </a:rPr>
              <a:t>, </a:t>
            </a:r>
            <a:r>
              <a:rPr lang="ko-KR" altLang="en-US" sz="1050" smtClean="0">
                <a:solidFill>
                  <a:prstClr val="black"/>
                </a:solidFill>
              </a:rPr>
              <a:t>시작일</a:t>
            </a:r>
            <a:r>
              <a:rPr lang="en-US" altLang="ko-KR" sz="1050" smtClean="0">
                <a:solidFill>
                  <a:prstClr val="black"/>
                </a:solidFill>
              </a:rPr>
              <a:t>, </a:t>
            </a:r>
            <a:r>
              <a:rPr lang="ko-KR" altLang="en-US" sz="1050" smtClean="0">
                <a:solidFill>
                  <a:prstClr val="black"/>
                </a:solidFill>
              </a:rPr>
              <a:t>종료일</a:t>
            </a:r>
            <a:r>
              <a:rPr lang="en-US" altLang="ko-KR" sz="1050" smtClean="0">
                <a:solidFill>
                  <a:prstClr val="black"/>
                </a:solidFill>
              </a:rPr>
              <a:t>, PM, </a:t>
            </a:r>
            <a:r>
              <a:rPr lang="ko-KR" altLang="en-US" sz="1050" smtClean="0">
                <a:solidFill>
                  <a:prstClr val="black"/>
                </a:solidFill>
              </a:rPr>
              <a:t>프로젝트개요가 입력되었는가</a:t>
            </a:r>
            <a:r>
              <a:rPr lang="en-US" altLang="ko-KR" sz="1050" smtClean="0">
                <a:solidFill>
                  <a:prstClr val="black"/>
                </a:solidFill>
              </a:rPr>
              <a:t>?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smtClean="0">
                <a:solidFill>
                  <a:prstClr val="black"/>
                </a:solidFill>
              </a:rPr>
              <a:t>시작일과 종료일은 오늘 날짜 이후로 설정되었는가</a:t>
            </a:r>
            <a:r>
              <a:rPr lang="en-US" altLang="ko-KR" sz="1050" smtClean="0">
                <a:solidFill>
                  <a:prstClr val="black"/>
                </a:solidFill>
              </a:rPr>
              <a:t>?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smtClean="0">
                <a:solidFill>
                  <a:prstClr val="black"/>
                </a:solidFill>
              </a:rPr>
              <a:t>종료일이 시작일 이후로 설정 되었는가</a:t>
            </a:r>
            <a:r>
              <a:rPr lang="en-US" altLang="ko-KR" sz="1050" smtClean="0">
                <a:solidFill>
                  <a:prstClr val="black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03489" y="3914711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프로젝트 개요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50398" y="3914711"/>
            <a:ext cx="3994620" cy="4218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480745" y="4572000"/>
            <a:ext cx="563417" cy="27407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prstClr val="black"/>
                </a:solidFill>
              </a:rPr>
              <a:t>등록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031775" y="3586484"/>
            <a:ext cx="413389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prstClr val="black"/>
                </a:solidFill>
              </a:rPr>
              <a:t>선택</a:t>
            </a:r>
            <a:endParaRPr lang="ko-KR" altLang="en-US" sz="90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022539" y="3272747"/>
            <a:ext cx="284877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prstClr val="black"/>
                </a:solidFill>
              </a:rPr>
              <a:t>ㅁ</a:t>
            </a:r>
            <a:endParaRPr lang="ko-KR" altLang="en-US" sz="900">
              <a:solidFill>
                <a:prstClr val="black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018026" y="2968409"/>
            <a:ext cx="284877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prstClr val="black"/>
                </a:solidFill>
              </a:rPr>
              <a:t>ㅁ</a:t>
            </a:r>
            <a:endParaRPr lang="ko-KR" altLang="en-US" sz="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5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60316" y="112545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267129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smtClean="0">
                <a:solidFill>
                  <a:prstClr val="black"/>
                </a:solidFill>
              </a:rPr>
              <a:t>본인이 담당하고 있는 프로젝트의 전체 업무와 일정이 표시된 간트차트 출력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39" name="직사각형 16"/>
          <p:cNvSpPr/>
          <p:nvPr/>
        </p:nvSpPr>
        <p:spPr>
          <a:xfrm>
            <a:off x="475126" y="173482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6" y="2142439"/>
            <a:ext cx="5323983" cy="34062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649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9646" y="116873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304074" cy="10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smtClean="0">
                <a:solidFill>
                  <a:prstClr val="black"/>
                </a:solidFill>
              </a:rPr>
              <a:t>본인이 소속되어 </a:t>
            </a:r>
            <a:r>
              <a:rPr lang="ko-KR" altLang="en-US" sz="1050">
                <a:solidFill>
                  <a:prstClr val="black"/>
                </a:solidFill>
              </a:rPr>
              <a:t>있는 </a:t>
            </a:r>
            <a:r>
              <a:rPr lang="ko-KR" altLang="en-US" sz="1050" smtClean="0">
                <a:solidFill>
                  <a:prstClr val="black"/>
                </a:solidFill>
              </a:rPr>
              <a:t>프로젝트에서 담당하고 있는 업무와 해당 업무가 포함된 상위 업무</a:t>
            </a:r>
            <a:r>
              <a:rPr lang="en-US" altLang="ko-KR" sz="1050" smtClean="0">
                <a:solidFill>
                  <a:prstClr val="black"/>
                </a:solidFill>
              </a:rPr>
              <a:t>, </a:t>
            </a:r>
            <a:r>
              <a:rPr lang="ko-KR" altLang="en-US" sz="1050" smtClean="0">
                <a:solidFill>
                  <a:prstClr val="black"/>
                </a:solidFill>
              </a:rPr>
              <a:t>각 업무이 대한 </a:t>
            </a:r>
            <a:r>
              <a:rPr lang="ko-KR" altLang="en-US" sz="1050">
                <a:solidFill>
                  <a:prstClr val="black"/>
                </a:solidFill>
              </a:rPr>
              <a:t>일정이 표시된 간트차트 출력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39" name="직사각형 16"/>
          <p:cNvSpPr/>
          <p:nvPr/>
        </p:nvSpPr>
        <p:spPr>
          <a:xfrm>
            <a:off x="475126" y="18169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6" y="2150967"/>
            <a:ext cx="5323983" cy="33892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366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24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3" y="19431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91843" y="154934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0577" y="77096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업무 리스트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1615086" y="3160763"/>
          <a:ext cx="3780354" cy="2012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30"/>
                <a:gridCol w="1479535"/>
                <a:gridCol w="786316"/>
                <a:gridCol w="967773"/>
              </a:tblGrid>
              <a:tr h="3975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업무 명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종료일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결재 여부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660022"/>
              </p:ext>
            </p:extLst>
          </p:nvPr>
        </p:nvGraphicFramePr>
        <p:xfrm>
          <a:off x="2851874" y="5651560"/>
          <a:ext cx="112473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733"/>
                <a:gridCol w="371999"/>
                <a:gridCol w="371999"/>
              </a:tblGrid>
              <a:tr h="264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382337" y="1734328"/>
            <a:ext cx="5013103" cy="6678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상단메</a:t>
            </a:r>
            <a:r>
              <a:rPr lang="ko-KR" altLang="en-US" dirty="0">
                <a:solidFill>
                  <a:prstClr val="black"/>
                </a:solidFill>
              </a:rPr>
              <a:t>뉴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/>
          </p:nvPr>
        </p:nvGraphicFramePr>
        <p:xfrm>
          <a:off x="382337" y="2415786"/>
          <a:ext cx="1039287" cy="3802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287"/>
              </a:tblGrid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665507" y="995314"/>
            <a:ext cx="2038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업무명 </a:t>
            </a:r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명 입력해서 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14240" y="31366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69630" y="1532639"/>
            <a:ext cx="1747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 종료일 표시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48616" y="31366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69630" y="1888524"/>
            <a:ext cx="22989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결재 여부 표시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</a:t>
            </a:r>
            <a:r>
              <a:rPr lang="ko-KR" altLang="en-US" sz="1100" dirty="0" smtClean="0">
                <a:solidFill>
                  <a:prstClr val="black"/>
                </a:solidFill>
              </a:rPr>
              <a:t>중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결재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반려처리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385448" y="5327922"/>
            <a:ext cx="986253" cy="3339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6383601" y="240218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4" name="직사각형 16"/>
          <p:cNvSpPr/>
          <p:nvPr/>
        </p:nvSpPr>
        <p:spPr>
          <a:xfrm>
            <a:off x="4061855" y="53367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69630" y="2328513"/>
            <a:ext cx="21908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PM / </a:t>
            </a:r>
            <a:r>
              <a:rPr lang="ko-KR" altLang="en-US" sz="1100" dirty="0" smtClean="0">
                <a:solidFill>
                  <a:prstClr val="black"/>
                </a:solidFill>
              </a:rPr>
              <a:t>관리자 권한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39155" y="2572677"/>
            <a:ext cx="1117108" cy="326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73746" y="2572677"/>
            <a:ext cx="677325" cy="326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검색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850510" y="259904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382337" y="17942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7" name="직사각형 16"/>
          <p:cNvSpPr/>
          <p:nvPr/>
        </p:nvSpPr>
        <p:spPr>
          <a:xfrm>
            <a:off x="6391843" y="28618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69630" y="2793398"/>
            <a:ext cx="21908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메뉴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리스트 이동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채팅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개인정</a:t>
            </a:r>
            <a:r>
              <a:rPr lang="ko-KR" altLang="en-US" sz="1100" dirty="0">
                <a:solidFill>
                  <a:prstClr val="black"/>
                </a:solidFill>
              </a:rPr>
              <a:t>보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16"/>
          <p:cNvSpPr/>
          <p:nvPr/>
        </p:nvSpPr>
        <p:spPr>
          <a:xfrm>
            <a:off x="2482598" y="566185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6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6395965" y="336710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6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669630" y="3245246"/>
            <a:ext cx="21908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처리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개수에 따른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sz="1100" dirty="0" smtClean="0">
                <a:solidFill>
                  <a:prstClr val="black"/>
                </a:solidFill>
              </a:rPr>
              <a:t> 블록 생성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49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75372" y="91595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52434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0577" y="77096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업무 상세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4603" y="1091003"/>
            <a:ext cx="1323825" cy="3154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prstClr val="black"/>
                </a:solidFill>
              </a:rPr>
              <a:t>글번호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04602" y="1460075"/>
            <a:ext cx="1323825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담당자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04602" y="2785635"/>
            <a:ext cx="4785465" cy="986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 내용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04603" y="4589812"/>
            <a:ext cx="1251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결재여부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708518" y="5042103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97359" y="5476756"/>
            <a:ext cx="3907939" cy="609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반려사유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8199" y="2278353"/>
            <a:ext cx="4801868" cy="383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시작일 </a:t>
            </a:r>
            <a:r>
              <a:rPr lang="en-US" altLang="ko-KR" sz="1200" dirty="0" smtClean="0">
                <a:solidFill>
                  <a:prstClr val="black"/>
                </a:solidFill>
              </a:rPr>
              <a:t>~ </a:t>
            </a:r>
            <a:r>
              <a:rPr lang="ko-KR" altLang="en-US" sz="1200" dirty="0" smtClean="0">
                <a:solidFill>
                  <a:prstClr val="black"/>
                </a:solidFill>
              </a:rPr>
              <a:t>마감일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65506" y="747883"/>
            <a:ext cx="20085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 진행도 저장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진행도 기준에 </a:t>
            </a:r>
            <a:r>
              <a:rPr lang="ko-KR" altLang="en-US" sz="1100" dirty="0" smtClean="0">
                <a:solidFill>
                  <a:prstClr val="black"/>
                </a:solidFill>
              </a:rPr>
              <a:t>따라 담당자가 </a:t>
            </a:r>
            <a:r>
              <a:rPr lang="ko-KR" altLang="en-US" sz="1100" dirty="0" smtClean="0">
                <a:solidFill>
                  <a:prstClr val="black"/>
                </a:solidFill>
              </a:rPr>
              <a:t>직접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89222" y="1372111"/>
            <a:ext cx="2245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결재 여부 처리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진행률이 </a:t>
            </a:r>
            <a:r>
              <a:rPr lang="en-US" altLang="ko-KR" sz="1100" dirty="0" smtClean="0">
                <a:solidFill>
                  <a:prstClr val="black"/>
                </a:solidFill>
              </a:rPr>
              <a:t>100</a:t>
            </a:r>
            <a:r>
              <a:rPr lang="ko-KR" altLang="en-US" sz="1100" dirty="0" smtClean="0">
                <a:solidFill>
                  <a:prstClr val="black"/>
                </a:solidFill>
              </a:rPr>
              <a:t>이 되면 </a:t>
            </a:r>
            <a:r>
              <a:rPr lang="ko-KR" altLang="en-US" sz="1100" dirty="0" smtClean="0">
                <a:solidFill>
                  <a:prstClr val="black"/>
                </a:solidFill>
              </a:rPr>
              <a:t>담당자가 결재 신청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신청 후 </a:t>
            </a:r>
            <a:r>
              <a:rPr lang="en-US" altLang="ko-KR" sz="1100" dirty="0" smtClean="0">
                <a:solidFill>
                  <a:prstClr val="black"/>
                </a:solidFill>
              </a:rPr>
              <a:t>PM</a:t>
            </a:r>
            <a:r>
              <a:rPr lang="ko-KR" altLang="en-US" sz="1100" dirty="0" smtClean="0">
                <a:solidFill>
                  <a:prstClr val="black"/>
                </a:solidFill>
              </a:rPr>
              <a:t>이 반려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결재완료 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0" name="직사각형 16"/>
          <p:cNvSpPr/>
          <p:nvPr/>
        </p:nvSpPr>
        <p:spPr>
          <a:xfrm>
            <a:off x="108673" y="50421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3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4" name="직사각형 16"/>
          <p:cNvSpPr/>
          <p:nvPr/>
        </p:nvSpPr>
        <p:spPr>
          <a:xfrm>
            <a:off x="6375372" y="23554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467592" y="56505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4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-47675" y="80084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24693" y="1460075"/>
            <a:ext cx="2480607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824692" y="1091004"/>
            <a:ext cx="2480607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04600" y="1844582"/>
            <a:ext cx="1323825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824691" y="1844582"/>
            <a:ext cx="2480607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4602" y="3923824"/>
            <a:ext cx="3900697" cy="493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 진행도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402782" y="3923824"/>
            <a:ext cx="787285" cy="493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저장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04603" y="5042103"/>
            <a:ext cx="1251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진행</a:t>
            </a:r>
            <a:r>
              <a:rPr lang="ko-KR" altLang="en-US" sz="1200" dirty="0">
                <a:solidFill>
                  <a:prstClr val="black"/>
                </a:solidFill>
              </a:rPr>
              <a:t>률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704774" y="4589812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451079" y="4587979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신청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056527" y="4587979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결재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256814" y="4580391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반려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451079" y="5042103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1" name="직사각형 16"/>
          <p:cNvSpPr/>
          <p:nvPr/>
        </p:nvSpPr>
        <p:spPr>
          <a:xfrm>
            <a:off x="1375082" y="40383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8672" y="457456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91935" y="2185471"/>
            <a:ext cx="20085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진행률 수정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</a:t>
            </a:r>
            <a:r>
              <a:rPr lang="ko-KR" altLang="en-US" sz="1100" dirty="0" smtClean="0">
                <a:solidFill>
                  <a:prstClr val="black"/>
                </a:solidFill>
              </a:rPr>
              <a:t>담당자가 업무 기준에 따라 진행률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5" name="직사각형 16"/>
          <p:cNvSpPr/>
          <p:nvPr/>
        </p:nvSpPr>
        <p:spPr>
          <a:xfrm>
            <a:off x="6375371" y="30874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691935" y="2929299"/>
            <a:ext cx="21303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반려 사유 등록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반려 </a:t>
            </a:r>
            <a:r>
              <a:rPr lang="ko-KR" altLang="en-US" sz="1100" dirty="0" smtClean="0">
                <a:solidFill>
                  <a:prstClr val="black"/>
                </a:solidFill>
              </a:rPr>
              <a:t>처리시에만 </a:t>
            </a:r>
            <a:r>
              <a:rPr lang="en-US" altLang="ko-KR" sz="1100" dirty="0" smtClean="0">
                <a:solidFill>
                  <a:prstClr val="black"/>
                </a:solidFill>
              </a:rPr>
              <a:t>PM</a:t>
            </a:r>
            <a:r>
              <a:rPr lang="ko-KR" altLang="en-US" sz="1100" dirty="0" smtClean="0">
                <a:solidFill>
                  <a:prstClr val="black"/>
                </a:solidFill>
              </a:rPr>
              <a:t>이 반려 사유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423949" y="5464373"/>
            <a:ext cx="787285" cy="6222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390638" y="6214440"/>
            <a:ext cx="673362" cy="453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prstClr val="black"/>
                </a:solidFill>
              </a:rPr>
              <a:t>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231201" y="6214440"/>
            <a:ext cx="673362" cy="453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prstClr val="black"/>
                </a:solidFill>
              </a:rPr>
              <a:t>삭제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046626" y="6214440"/>
            <a:ext cx="1011274" cy="453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목</a:t>
            </a:r>
            <a:r>
              <a:rPr lang="ko-KR" altLang="en-US" sz="1200" dirty="0">
                <a:solidFill>
                  <a:prstClr val="black"/>
                </a:solidFill>
              </a:rPr>
              <a:t>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2" name="직사각형 16"/>
          <p:cNvSpPr/>
          <p:nvPr/>
        </p:nvSpPr>
        <p:spPr>
          <a:xfrm>
            <a:off x="6387719" y="379180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91935" y="3666154"/>
            <a:ext cx="21303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 </a:t>
            </a:r>
            <a:r>
              <a:rPr lang="ko-KR" altLang="en-US" sz="1100" dirty="0" smtClean="0">
                <a:solidFill>
                  <a:prstClr val="black"/>
                </a:solidFill>
              </a:rPr>
              <a:t>삭제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>
                <a:solidFill>
                  <a:prstClr val="black"/>
                </a:solidFill>
              </a:rPr>
              <a:t>해당 업무 업무명 </a:t>
            </a:r>
            <a:r>
              <a:rPr lang="en-US" altLang="ko-KR" sz="1100" dirty="0">
                <a:solidFill>
                  <a:prstClr val="black"/>
                </a:solidFill>
              </a:rPr>
              <a:t>/ </a:t>
            </a:r>
            <a:r>
              <a:rPr lang="ko-KR" altLang="en-US" sz="1100" dirty="0">
                <a:solidFill>
                  <a:prstClr val="black"/>
                </a:solidFill>
              </a:rPr>
              <a:t>담당자 </a:t>
            </a:r>
            <a:r>
              <a:rPr lang="en-US" altLang="ko-KR" sz="1100" dirty="0">
                <a:solidFill>
                  <a:prstClr val="black"/>
                </a:solidFill>
              </a:rPr>
              <a:t>/ </a:t>
            </a:r>
            <a:r>
              <a:rPr lang="ko-KR" altLang="en-US" sz="1100" dirty="0">
                <a:solidFill>
                  <a:prstClr val="black"/>
                </a:solidFill>
              </a:rPr>
              <a:t>업무 내용 수정이나 업무삭제</a:t>
            </a:r>
            <a:endParaRPr lang="en-US" altLang="ko-KR" sz="1100" dirty="0">
              <a:solidFill>
                <a:prstClr val="black"/>
              </a:solidFill>
            </a:endParaRPr>
          </a:p>
          <a:p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4" name="직사각형 16"/>
          <p:cNvSpPr/>
          <p:nvPr/>
        </p:nvSpPr>
        <p:spPr>
          <a:xfrm>
            <a:off x="3041498" y="622667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5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92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95185" y="159755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0577" y="77096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업무 작</a:t>
            </a:r>
            <a:r>
              <a:rPr lang="ko-KR" altLang="en-US" sz="1200" dirty="0">
                <a:solidFill>
                  <a:prstClr val="black"/>
                </a:solidFill>
              </a:rPr>
              <a:t>성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65506" y="946228"/>
            <a:ext cx="22369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prstClr val="black"/>
                </a:solidFill>
              </a:rPr>
              <a:t>시작일 마감일 설정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en-US" altLang="ko-KR" sz="1100" dirty="0" err="1" smtClean="0">
                <a:solidFill>
                  <a:prstClr val="black"/>
                </a:solidFill>
              </a:rPr>
              <a:t>Datepicker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이용한 날짜 선택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61573" y="1514121"/>
            <a:ext cx="17473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prstClr val="black"/>
                </a:solidFill>
              </a:rPr>
              <a:t>첨부 파일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파일 </a:t>
            </a:r>
            <a:r>
              <a:rPr lang="ko-KR" altLang="en-US" sz="1100" dirty="0" smtClean="0">
                <a:solidFill>
                  <a:prstClr val="black"/>
                </a:solidFill>
              </a:rPr>
              <a:t>선택 후 등록</a:t>
            </a: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7739" y="545367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2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263" y="1047965"/>
            <a:ext cx="100901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51263" y="1395638"/>
            <a:ext cx="3691467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2795" y="2191881"/>
            <a:ext cx="3695920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55718" y="3947066"/>
            <a:ext cx="4565015" cy="12472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 상세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55717" y="5432717"/>
            <a:ext cx="1186816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첨부 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758099" y="5432717"/>
            <a:ext cx="2380616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291116" y="5432717"/>
            <a:ext cx="729617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선</a:t>
            </a:r>
            <a:r>
              <a:rPr lang="ko-KR" altLang="en-US" sz="1200" dirty="0">
                <a:solidFill>
                  <a:prstClr val="black"/>
                </a:solidFill>
              </a:rPr>
              <a:t>택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680896" y="6131986"/>
            <a:ext cx="1104899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51264" y="1826707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상위업무번호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51264" y="3010297"/>
            <a:ext cx="2139537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51264" y="2645123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시작일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881196" y="3010297"/>
            <a:ext cx="2139537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881196" y="2645123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마감일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55718" y="3464171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담당자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202719" y="3464170"/>
            <a:ext cx="2818014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950964" y="6131986"/>
            <a:ext cx="1069770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8" name="직사각형 16"/>
          <p:cNvSpPr/>
          <p:nvPr/>
        </p:nvSpPr>
        <p:spPr>
          <a:xfrm>
            <a:off x="153744" y="26800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1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99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김형준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21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6391840" y="21424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CEO, CTO, HR, PM </a:t>
            </a:r>
            <a:r>
              <a:rPr lang="ko-KR" altLang="en-US" sz="1200" dirty="0" smtClean="0">
                <a:solidFill>
                  <a:prstClr val="black"/>
                </a:solidFill>
              </a:rPr>
              <a:t>권한 설정 직원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81982" y="1407012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더블클릭 시 상세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9516" y="1779947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sz="1100" dirty="0" smtClean="0">
                <a:solidFill>
                  <a:prstClr val="black"/>
                </a:solidFill>
              </a:rPr>
              <a:t> 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   직책           부서명 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핸드폰               권한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5914767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593124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593124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593124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5935360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5857101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584886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589005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588141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5887879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50218" y="249222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99516" y="2136338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106586" y="57250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2406460" y="16216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1951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2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6391840" y="21424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CEO, CTO, HR, PM </a:t>
            </a:r>
            <a:r>
              <a:rPr lang="ko-KR" altLang="en-US" sz="1200" dirty="0" smtClean="0">
                <a:solidFill>
                  <a:prstClr val="black"/>
                </a:solidFill>
              </a:rPr>
              <a:t>권한 설정 상세 페이지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57268" y="1407012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권한 설정버튼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9516" y="1779947"/>
            <a:ext cx="19606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prstClr val="black"/>
                </a:solidFill>
              </a:rPr>
              <a:t>PM</a:t>
            </a:r>
            <a:r>
              <a:rPr lang="ko-KR" altLang="en-US" sz="1100" dirty="0" smtClean="0">
                <a:solidFill>
                  <a:prstClr val="black"/>
                </a:solidFill>
              </a:rPr>
              <a:t>설정 시 프로젝트 할당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상세정보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99516" y="2136338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이전 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권한설정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8569" y="251254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18569" y="2912076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18569" y="331161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18569" y="368643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18569" y="4085968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218569" y="448550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218569" y="4885039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76"/>
          <p:cNvSpPr/>
          <p:nvPr/>
        </p:nvSpPr>
        <p:spPr>
          <a:xfrm>
            <a:off x="1687916" y="6264388"/>
            <a:ext cx="873898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CEO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5347868" y="6262361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이전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2619479" y="6264388"/>
            <a:ext cx="860067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CTO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546922" y="6268854"/>
            <a:ext cx="82643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HR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439255" y="6268854"/>
            <a:ext cx="82643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807" y="2136338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35044" y="254600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부서명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3282" y="294422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직책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43281" y="3311611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핸드폰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5374" y="370169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이메일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50989" y="4117430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권한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58426" y="452600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프로젝트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218209" y="14964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1    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3118006" y="4544455"/>
            <a:ext cx="158646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프로젝트번호 선택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548486" y="60915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2915271" y="437164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92" name="직사각형 16"/>
          <p:cNvSpPr/>
          <p:nvPr/>
        </p:nvSpPr>
        <p:spPr>
          <a:xfrm>
            <a:off x="5169945" y="60895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5681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6391840" y="21424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팀원 추가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73743" y="1432926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선택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73743" y="1779151"/>
            <a:ext cx="2287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선택 직원 팀원 추가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직책        부서명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핸드폰            권한           선택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5148647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5169240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5090981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508274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512393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511529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5121759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561229" y="236761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73743" y="2135954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팀원 삭제 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5774724" y="2549360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778841" y="2841805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774719" y="3126013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5778836" y="3418459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025026" y="6304810"/>
            <a:ext cx="114919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팀원삭제이동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372627" y="6298706"/>
            <a:ext cx="652873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추가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94856" y="61270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3841463" y="61542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5978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6391840" y="21424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팀원 삭제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73743" y="1432926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선택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9515" y="1779947"/>
            <a:ext cx="2287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선택 직원 팀원 삭제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직책        부서명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핸드폰            권한           선택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5148647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5169240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5090981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508274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512393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511529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5121759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561229" y="236761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99516" y="2136338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팀원 추가 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5774724" y="2549360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778841" y="2841805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774719" y="3126013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5778836" y="3418459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025026" y="6304810"/>
            <a:ext cx="114919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팀원추가이동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372627" y="6298706"/>
            <a:ext cx="652873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삭제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94856" y="61270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3841463" y="61542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0372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인사관리자 사원등록</a:t>
            </a:r>
            <a:r>
              <a:rPr lang="en-US" altLang="ko-KR" sz="1200" dirty="0" smtClean="0">
                <a:solidFill>
                  <a:prstClr val="black"/>
                </a:solidFill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</a:rPr>
              <a:t>퇴사 처리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9516" y="1448315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더블클릭 시 상세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9516" y="1779947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사원등록 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     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       직책               부서명    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핸드폰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4563759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4580234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4580234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4580234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458435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450609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4497855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4539045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4530405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4536871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50218" y="249222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873529" y="6304810"/>
            <a:ext cx="114919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사원등록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6" name="직사각형 16"/>
          <p:cNvSpPr/>
          <p:nvPr/>
        </p:nvSpPr>
        <p:spPr>
          <a:xfrm>
            <a:off x="4689966" y="61542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en-US" altLang="ko-KR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41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인사관리자 사원 등록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57268" y="1407012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등록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사원정보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73743" y="1774725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이전 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8280" y="1775539"/>
            <a:ext cx="128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사원정보 입력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8569" y="251254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18569" y="2912076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18569" y="331161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18569" y="368643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18569" y="4085968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5347868" y="6262361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취소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596715" y="6268854"/>
            <a:ext cx="668972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807" y="2136338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35044" y="254600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부서명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3282" y="294422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직책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43281" y="3311611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핸드폰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5374" y="370169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이메일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218209" y="14964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59882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186520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480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인사관리자 사원정보 수정 및 퇴사처리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57268" y="1407012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퇴사 처리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사원정보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73743" y="1774725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 처리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8281" y="1667535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8280" y="1775539"/>
            <a:ext cx="128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사원정보 입력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8569" y="251254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18569" y="2912076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18569" y="331161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18569" y="368643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18569" y="4085968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5347868" y="6262361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이전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572001" y="6268854"/>
            <a:ext cx="668972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807" y="2136338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35044" y="254600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부서명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3282" y="294422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직책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43281" y="3311611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핸드폰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5374" y="370169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이메일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59882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186520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755543" y="2971028"/>
            <a:ext cx="918534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직책 선택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755542" y="2560422"/>
            <a:ext cx="91853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부서 선택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771180" y="6273291"/>
            <a:ext cx="668972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퇴사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216596" y="149517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623196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540481" y="23805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5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556956" y="279706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6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387378" y="214325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69280" y="2142438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이전 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391841" y="25091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73743" y="2508312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 할 부서 선택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395617" y="28956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6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677519" y="2894835"/>
            <a:ext cx="19029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 할 직책 선택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1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유재인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82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2160000"/>
            <a:ext cx="5579532" cy="25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4320000"/>
            <a:ext cx="55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356170" y="1863888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P</a:t>
            </a:r>
            <a:r>
              <a:rPr lang="en-US" altLang="ko-KR" sz="1200" dirty="0" smtClean="0">
                <a:solidFill>
                  <a:prstClr val="black"/>
                </a:solidFill>
              </a:rPr>
              <a:t>roject</a:t>
            </a:r>
            <a:r>
              <a:rPr lang="ko-KR" altLang="en-US" sz="1200" dirty="0" smtClean="0">
                <a:solidFill>
                  <a:prstClr val="black"/>
                </a:solidFill>
              </a:rPr>
              <a:t>명                                                                                                             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직책 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0648" y="241369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0647" y="2410295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6164" y="4022967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P</a:t>
            </a:r>
            <a:r>
              <a:rPr lang="en-US" altLang="ko-KR" sz="1200" dirty="0" smtClean="0">
                <a:solidFill>
                  <a:prstClr val="black"/>
                </a:solidFill>
              </a:rPr>
              <a:t>roject</a:t>
            </a:r>
            <a:r>
              <a:rPr lang="ko-KR" altLang="en-US" sz="1200" dirty="0" smtClean="0">
                <a:solidFill>
                  <a:prstClr val="black"/>
                </a:solidFill>
              </a:rPr>
              <a:t>명                                                                                                             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직책 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0642" y="4572769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00641" y="4569374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641" y="2823643"/>
            <a:ext cx="5503351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프로젝트 상세 표시 위한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각종 차트 영역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8493" y="4959409"/>
            <a:ext cx="5503351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프로젝트 상세 표시 위한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각종 차트 영역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38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7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3240000"/>
            <a:ext cx="3960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4320000"/>
            <a:ext cx="3960000" cy="1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356170" y="1381269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Project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전체 진행률                                                                                                             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0648" y="1931071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0647" y="1927676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25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5400000"/>
            <a:ext cx="3960000" cy="25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84" y="1675807"/>
            <a:ext cx="540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68000" y="324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mtClean="0">
                <a:solidFill>
                  <a:prstClr val="black"/>
                </a:solidFill>
              </a:rPr>
              <a:t>팀원 </a:t>
            </a:r>
            <a:r>
              <a:rPr lang="ko-KR" altLang="en-US" sz="1200">
                <a:solidFill>
                  <a:prstClr val="black"/>
                </a:solidFill>
              </a:rPr>
              <a:t>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8000" y="432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mtClean="0">
                <a:solidFill>
                  <a:prstClr val="black"/>
                </a:solidFill>
              </a:rPr>
              <a:t>팀원 </a:t>
            </a:r>
            <a:r>
              <a:rPr lang="ko-KR" altLang="en-US" sz="1200">
                <a:solidFill>
                  <a:prstClr val="black"/>
                </a:solidFill>
              </a:rPr>
              <a:t>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8000" y="540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mtClean="0">
                <a:solidFill>
                  <a:prstClr val="black"/>
                </a:solidFill>
              </a:rPr>
              <a:t>팀원 </a:t>
            </a:r>
            <a:r>
              <a:rPr lang="ko-KR" altLang="en-US" sz="1200">
                <a:solidFill>
                  <a:prstClr val="black"/>
                </a:solidFill>
              </a:rPr>
              <a:t>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95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6170" y="1381269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Project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전체 진행률                                                                                                             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0648" y="1931071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0647" y="1927676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29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84" y="1675807"/>
            <a:ext cx="540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3240000"/>
            <a:ext cx="3960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4320000"/>
            <a:ext cx="3960000" cy="1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5400000"/>
            <a:ext cx="3960000" cy="25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68000" y="324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</a:t>
            </a:r>
            <a:r>
              <a:rPr lang="ko-KR" altLang="en-US" sz="1200" dirty="0">
                <a:solidFill>
                  <a:prstClr val="black"/>
                </a:solidFill>
              </a:rPr>
              <a:t>무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8000" y="432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</a:t>
            </a:r>
            <a:r>
              <a:rPr lang="ko-KR" altLang="en-US" sz="1200" dirty="0">
                <a:solidFill>
                  <a:prstClr val="black"/>
                </a:solidFill>
              </a:rPr>
              <a:t>무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명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68000" y="540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</a:t>
            </a:r>
            <a:r>
              <a:rPr lang="ko-KR" altLang="en-US" sz="1200" dirty="0">
                <a:solidFill>
                  <a:prstClr val="black"/>
                </a:solidFill>
              </a:rPr>
              <a:t>무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명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944000" y="3492000"/>
            <a:ext cx="399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44000" y="4572000"/>
            <a:ext cx="399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44000" y="5652000"/>
            <a:ext cx="399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2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66" r="10683"/>
          <a:stretch/>
        </p:blipFill>
        <p:spPr>
          <a:xfrm>
            <a:off x="98853" y="967942"/>
            <a:ext cx="8938055" cy="552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1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>
            <a:alpha val="7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FDBBC1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en-US" altLang="ko-KR" sz="4800" dirty="0">
              <a:solidFill>
                <a:prstClr val="black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 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3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21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100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로그인 </a:t>
            </a:r>
            <a:r>
              <a:rPr lang="en-US" altLang="ko-KR" sz="1100" dirty="0" smtClean="0">
                <a:solidFill>
                  <a:prstClr val="black"/>
                </a:solidFill>
              </a:rPr>
              <a:t>&amp;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메인화면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166718" y="1883138"/>
            <a:ext cx="1727472" cy="823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회사명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51610" y="3388093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151610" y="3941458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151610" y="4702346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로그인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151610" y="5196768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54766" y="4440645"/>
            <a:ext cx="1074465" cy="187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저장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156990" y="5667862"/>
            <a:ext cx="1006339" cy="1944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192068" y="5659624"/>
            <a:ext cx="1026228" cy="225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비밀번호 </a:t>
            </a:r>
            <a:r>
              <a:rPr lang="ko-KR" altLang="en-US" sz="1000" dirty="0" smtClean="0">
                <a:solidFill>
                  <a:prstClr val="black"/>
                </a:solidFill>
              </a:rPr>
              <a:t>찾기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37253" y="2793220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Project Management System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16"/>
          <p:cNvSpPr/>
          <p:nvPr/>
        </p:nvSpPr>
        <p:spPr>
          <a:xfrm>
            <a:off x="1784056" y="21412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781488" y="344601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7" name="직사각형 16"/>
          <p:cNvSpPr/>
          <p:nvPr/>
        </p:nvSpPr>
        <p:spPr>
          <a:xfrm>
            <a:off x="1781488" y="40004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784055" y="28363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9" name="직사각형 16"/>
          <p:cNvSpPr/>
          <p:nvPr/>
        </p:nvSpPr>
        <p:spPr>
          <a:xfrm>
            <a:off x="1786738" y="441688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40" name="직사각형 16"/>
          <p:cNvSpPr/>
          <p:nvPr/>
        </p:nvSpPr>
        <p:spPr>
          <a:xfrm>
            <a:off x="1781488" y="476327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41" name="직사각형 16"/>
          <p:cNvSpPr/>
          <p:nvPr/>
        </p:nvSpPr>
        <p:spPr>
          <a:xfrm>
            <a:off x="1781487" y="52620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7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42" name="직사각형 16"/>
          <p:cNvSpPr/>
          <p:nvPr/>
        </p:nvSpPr>
        <p:spPr>
          <a:xfrm>
            <a:off x="1781487" y="562883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8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회사명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380359" y="1550554"/>
            <a:ext cx="2694495" cy="430887"/>
            <a:chOff x="6383603" y="999325"/>
            <a:chExt cx="2694495" cy="430887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P.M.S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80356" y="2105030"/>
            <a:ext cx="2694495" cy="430887"/>
            <a:chOff x="6383603" y="999325"/>
            <a:chExt cx="2694495" cy="430887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2656259"/>
            <a:ext cx="2694495" cy="430887"/>
            <a:chOff x="6383603" y="999325"/>
            <a:chExt cx="2694495" cy="430887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377112" y="3178310"/>
            <a:ext cx="2694495" cy="430887"/>
            <a:chOff x="6383603" y="999325"/>
            <a:chExt cx="2694495" cy="430887"/>
          </a:xfrm>
        </p:grpSpPr>
        <p:sp>
          <p:nvSpPr>
            <p:cNvPr id="5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저장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체크박스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6383603" y="4848627"/>
            <a:ext cx="2694495" cy="430887"/>
            <a:chOff x="6383603" y="999325"/>
            <a:chExt cx="2694495" cy="430887"/>
          </a:xfrm>
        </p:grpSpPr>
        <p:sp>
          <p:nvSpPr>
            <p:cNvPr id="5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8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375763" y="4276220"/>
            <a:ext cx="2694495" cy="430887"/>
            <a:chOff x="6383603" y="999325"/>
            <a:chExt cx="2694495" cy="430887"/>
          </a:xfrm>
        </p:grpSpPr>
        <p:sp>
          <p:nvSpPr>
            <p:cNvPr id="6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7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383603" y="3721169"/>
            <a:ext cx="2694495" cy="430887"/>
            <a:chOff x="6383603" y="999325"/>
            <a:chExt cx="2694495" cy="430887"/>
          </a:xfrm>
        </p:grpSpPr>
        <p:sp>
          <p:nvSpPr>
            <p:cNvPr id="6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 버튼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로그인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58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사원정보의 이름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 err="1">
                <a:solidFill>
                  <a:prstClr val="black"/>
                </a:solidFill>
              </a:rPr>
              <a:t>이메일로</a:t>
            </a:r>
            <a:r>
              <a:rPr lang="ko-KR" altLang="en-US" sz="1100" dirty="0">
                <a:solidFill>
                  <a:prstClr val="black"/>
                </a:solidFill>
              </a:rPr>
              <a:t> 사원번호 찾기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46288" y="2338023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941162" y="3289850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 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941162" y="4125415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r>
              <a:rPr lang="ko-KR" altLang="en-US" sz="110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941162" y="4676891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확인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945055" y="2974151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45055" y="3810430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3819695" y="24490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819695" y="42203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직사각형 16"/>
          <p:cNvSpPr/>
          <p:nvPr/>
        </p:nvSpPr>
        <p:spPr>
          <a:xfrm>
            <a:off x="3819695" y="47718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819695" y="338483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62234"/>
            <a:ext cx="2694495" cy="769441"/>
            <a:chOff x="6383603" y="999325"/>
            <a:chExt cx="2694495" cy="769441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3599845"/>
            <a:ext cx="2694495" cy="600164"/>
            <a:chOff x="6383603" y="999325"/>
            <a:chExt cx="2694495" cy="600164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일치하는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72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이름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 err="1">
                <a:solidFill>
                  <a:prstClr val="black"/>
                </a:solidFill>
              </a:rPr>
              <a:t>이메일이</a:t>
            </a:r>
            <a:r>
              <a:rPr lang="ko-KR" altLang="en-US" sz="1100" dirty="0">
                <a:solidFill>
                  <a:prstClr val="black"/>
                </a:solidFill>
              </a:rPr>
              <a:t> 일치하는 사원번호 출력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61718" y="2305042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25084" y="2922525"/>
            <a:ext cx="981034" cy="343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28341" y="3361805"/>
            <a:ext cx="2419556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출력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43581" y="3977004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45077" y="4539888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5" name="직사각형 16"/>
          <p:cNvSpPr/>
          <p:nvPr/>
        </p:nvSpPr>
        <p:spPr>
          <a:xfrm>
            <a:off x="3904029" y="240780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04029" y="40580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8" name="직사각형 16"/>
          <p:cNvSpPr/>
          <p:nvPr/>
        </p:nvSpPr>
        <p:spPr>
          <a:xfrm>
            <a:off x="3904029" y="46265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904029" y="332712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3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일치하는 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380356" y="2571962"/>
            <a:ext cx="2694495" cy="430887"/>
            <a:chOff x="6383603" y="1028509"/>
            <a:chExt cx="2694495" cy="430887"/>
          </a:xfrm>
        </p:grpSpPr>
        <p:sp>
          <p:nvSpPr>
            <p:cNvPr id="4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7268" y="1028509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메인화면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380356" y="3152374"/>
            <a:ext cx="2694495" cy="430887"/>
            <a:chOff x="6383603" y="999325"/>
            <a:chExt cx="2694495" cy="430887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43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6" y="772093"/>
            <a:ext cx="4674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사원번호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>
                <a:solidFill>
                  <a:prstClr val="black"/>
                </a:solidFill>
              </a:rPr>
              <a:t>이름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 err="1">
                <a:solidFill>
                  <a:prstClr val="black"/>
                </a:solidFill>
              </a:rPr>
              <a:t>이메일이</a:t>
            </a:r>
            <a:r>
              <a:rPr lang="ko-KR" altLang="en-US" sz="1100" dirty="0">
                <a:solidFill>
                  <a:prstClr val="black"/>
                </a:solidFill>
              </a:rPr>
              <a:t> 일치하면 비밀번호 </a:t>
            </a:r>
            <a:r>
              <a:rPr lang="ko-KR" altLang="en-US" sz="1100" dirty="0" smtClean="0">
                <a:solidFill>
                  <a:prstClr val="black"/>
                </a:solidFill>
              </a:rPr>
              <a:t>재설정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277148" y="1870114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34934" y="27266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34934" y="4513132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r>
              <a:rPr lang="ko-KR" altLang="en-US" sz="110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34934" y="5320589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변경하기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41142" y="2410992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41142" y="4198147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34934" y="3625238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41142" y="3309539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37546" y="5003289"/>
            <a:ext cx="1439453" cy="239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인증번호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342901" y="4989701"/>
            <a:ext cx="898337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전송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인증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16"/>
          <p:cNvSpPr/>
          <p:nvPr/>
        </p:nvSpPr>
        <p:spPr>
          <a:xfrm>
            <a:off x="4006905" y="19770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006903" y="361230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8" name="직사각형 16"/>
          <p:cNvSpPr/>
          <p:nvPr/>
        </p:nvSpPr>
        <p:spPr>
          <a:xfrm>
            <a:off x="4006902" y="44939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006904" y="273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0" name="직사각형 16"/>
          <p:cNvSpPr/>
          <p:nvPr/>
        </p:nvSpPr>
        <p:spPr>
          <a:xfrm>
            <a:off x="4006795" y="497543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1" name="직사각형 16"/>
          <p:cNvSpPr/>
          <p:nvPr/>
        </p:nvSpPr>
        <p:spPr>
          <a:xfrm>
            <a:off x="4006794" y="540834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380356" y="3573910"/>
            <a:ext cx="2694495" cy="769441"/>
            <a:chOff x="6383603" y="999325"/>
            <a:chExt cx="2694495" cy="769441"/>
          </a:xfrm>
        </p:grpSpPr>
        <p:sp>
          <p:nvSpPr>
            <p:cNvPr id="4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380356" y="4747710"/>
            <a:ext cx="2694495" cy="769441"/>
            <a:chOff x="6383603" y="999325"/>
            <a:chExt cx="2694495" cy="769441"/>
          </a:xfrm>
        </p:grpSpPr>
        <p:sp>
          <p:nvSpPr>
            <p:cNvPr id="5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인증번호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인증번호 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 버튼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5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6380356" y="5741133"/>
            <a:ext cx="2694495" cy="430887"/>
            <a:chOff x="6383603" y="999325"/>
            <a:chExt cx="2694495" cy="430887"/>
          </a:xfrm>
        </p:grpSpPr>
        <p:sp>
          <p:nvSpPr>
            <p:cNvPr id="5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변경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95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 </a:t>
            </a:r>
            <a:r>
              <a:rPr lang="ko-KR" altLang="en-US" sz="1100" dirty="0">
                <a:solidFill>
                  <a:prstClr val="black"/>
                </a:solidFill>
              </a:rPr>
              <a:t>비밀번호 변경하기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282548" y="2291636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40334" y="3252713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40334" y="4107734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재입력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40334" y="4659210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변경하기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36814" y="2937014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836814" y="3792749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</a:t>
            </a:r>
            <a:r>
              <a:rPr lang="ko-KR" altLang="en-US" sz="1100">
                <a:solidFill>
                  <a:prstClr val="black"/>
                </a:solidFill>
              </a:rPr>
              <a:t>비밀번호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3929318" y="236480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33035" y="40811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직사각형 16"/>
          <p:cNvSpPr/>
          <p:nvPr/>
        </p:nvSpPr>
        <p:spPr>
          <a:xfrm>
            <a:off x="3929317" y="47162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31414" y="32293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3573910"/>
            <a:ext cx="2694495" cy="600164"/>
            <a:chOff x="6383603" y="999325"/>
            <a:chExt cx="2694495" cy="600164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로그인 페이지 이동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재입력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63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사원번호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>
                <a:solidFill>
                  <a:prstClr val="black"/>
                </a:solidFill>
              </a:rPr>
              <a:t>이름으로 회원 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56019" y="2338023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41573" y="3289850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41573" y="4125415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41573" y="46768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38056" y="2974151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6" y="381043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3916857" y="24141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16857" y="41854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직사각형 16"/>
          <p:cNvSpPr/>
          <p:nvPr/>
        </p:nvSpPr>
        <p:spPr>
          <a:xfrm>
            <a:off x="3916857" y="47369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16857" y="33499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62234"/>
            <a:ext cx="2694495" cy="769441"/>
            <a:chOff x="6383603" y="999325"/>
            <a:chExt cx="2694495" cy="769441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3599845"/>
            <a:ext cx="2694495" cy="600164"/>
            <a:chOff x="6383603" y="999325"/>
            <a:chExt cx="2694495" cy="600164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이름이 일치하면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회원 등록 페이지로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 등록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05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 등록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회원 등록 정보 입력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08135" y="1483797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37253" y="2433768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941148" y="210518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37253" y="3241137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941148" y="292615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37253" y="5007679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933898" y="4692694"/>
            <a:ext cx="1314692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37253" y="3735667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148392" y="4216583"/>
            <a:ext cx="986707" cy="402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일치 확인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867152" y="5751158"/>
            <a:ext cx="2326605" cy="402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회원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805769" y="5498729"/>
            <a:ext cx="612667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핸드폰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461165" y="5494406"/>
            <a:ext cx="673934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8" name="직사각형 16"/>
          <p:cNvSpPr/>
          <p:nvPr/>
        </p:nvSpPr>
        <p:spPr>
          <a:xfrm>
            <a:off x="3848489" y="15817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848487" y="321699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0" name="직사각형 16"/>
          <p:cNvSpPr/>
          <p:nvPr/>
        </p:nvSpPr>
        <p:spPr>
          <a:xfrm>
            <a:off x="3995573" y="481111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848488" y="233612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2" name="직사각형 16"/>
          <p:cNvSpPr/>
          <p:nvPr/>
        </p:nvSpPr>
        <p:spPr>
          <a:xfrm>
            <a:off x="3995466" y="529255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3" name="직사각형 16"/>
          <p:cNvSpPr/>
          <p:nvPr/>
        </p:nvSpPr>
        <p:spPr>
          <a:xfrm>
            <a:off x="3995465" y="57254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4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380356" y="3573910"/>
            <a:ext cx="2694495" cy="769441"/>
            <a:chOff x="6383603" y="999325"/>
            <a:chExt cx="2694495" cy="769441"/>
          </a:xfrm>
        </p:grpSpPr>
        <p:sp>
          <p:nvSpPr>
            <p:cNvPr id="5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380356" y="4747710"/>
            <a:ext cx="2694495" cy="769441"/>
            <a:chOff x="6383603" y="999325"/>
            <a:chExt cx="2694495" cy="769441"/>
          </a:xfrm>
        </p:grpSpPr>
        <p:sp>
          <p:nvSpPr>
            <p:cNvPr id="5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인증번호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인증번호 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 버튼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5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380356" y="5741133"/>
            <a:ext cx="2694495" cy="430887"/>
            <a:chOff x="6383603" y="999325"/>
            <a:chExt cx="2694495" cy="430887"/>
          </a:xfrm>
        </p:grpSpPr>
        <p:sp>
          <p:nvSpPr>
            <p:cNvPr id="6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변경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95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>
                <a:solidFill>
                  <a:prstClr val="black"/>
                </a:solidFill>
              </a:rPr>
              <a:t>프로젝트명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>
                <a:solidFill>
                  <a:prstClr val="black"/>
                </a:solidFill>
              </a:rPr>
              <a:t>&amp; </a:t>
            </a:r>
            <a:r>
              <a:rPr lang="ko-KR" altLang="en-US" sz="1100" dirty="0">
                <a:solidFill>
                  <a:prstClr val="black"/>
                </a:solidFill>
              </a:rPr>
              <a:t>개인정보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>
                <a:solidFill>
                  <a:prstClr val="black"/>
                </a:solidFill>
              </a:rPr>
              <a:t>로그아웃 </a:t>
            </a:r>
            <a:r>
              <a:rPr lang="en-US" altLang="ko-KR" sz="1100" dirty="0">
                <a:solidFill>
                  <a:prstClr val="black"/>
                </a:solidFill>
              </a:rPr>
              <a:t>&amp; </a:t>
            </a:r>
            <a:r>
              <a:rPr lang="ko-KR" altLang="en-US" sz="1100" dirty="0">
                <a:solidFill>
                  <a:prstClr val="black"/>
                </a:solidFill>
              </a:rPr>
              <a:t>참여인원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15577" y="1351236"/>
            <a:ext cx="2249211" cy="123632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38238" y="1508446"/>
            <a:ext cx="1803888" cy="389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38238" y="1976971"/>
            <a:ext cx="799422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개인정보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007776" y="1976971"/>
            <a:ext cx="934350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35034" y="2714598"/>
            <a:ext cx="2249211" cy="373483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각 화면 내용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상단메뉴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6383603" y="1592711"/>
            <a:ext cx="2694495" cy="600164"/>
            <a:chOff x="6383603" y="999325"/>
            <a:chExt cx="2694495" cy="600164"/>
          </a:xfrm>
        </p:grpSpPr>
        <p:sp>
          <p:nvSpPr>
            <p:cNvPr id="2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참여하고 있는 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팀원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380359" y="2396859"/>
            <a:ext cx="2694495" cy="1277273"/>
            <a:chOff x="6383603" y="999325"/>
            <a:chExt cx="2694495" cy="1277273"/>
          </a:xfrm>
        </p:grpSpPr>
        <p:sp>
          <p:nvSpPr>
            <p:cNvPr id="3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657268" y="999325"/>
              <a:ext cx="2420830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개인정보 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로그아웃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세션 정보 제거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화면으로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380356" y="4079750"/>
            <a:ext cx="2694495" cy="1107996"/>
            <a:chOff x="6383603" y="999325"/>
            <a:chExt cx="2694495" cy="1107996"/>
          </a:xfrm>
        </p:grpSpPr>
        <p:sp>
          <p:nvSpPr>
            <p:cNvPr id="3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57268" y="999325"/>
              <a:ext cx="24208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프로젝트에 참여한 인원 중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인원 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클릭 하면 참여 인원의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380356" y="5526300"/>
            <a:ext cx="2694495" cy="430887"/>
            <a:chOff x="6383603" y="999325"/>
            <a:chExt cx="2694495" cy="430887"/>
          </a:xfrm>
        </p:grpSpPr>
        <p:sp>
          <p:nvSpPr>
            <p:cNvPr id="4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상단 메뉴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Include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7" name="직사각형 16"/>
          <p:cNvSpPr/>
          <p:nvPr/>
        </p:nvSpPr>
        <p:spPr>
          <a:xfrm>
            <a:off x="1796758" y="127632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8" name="직사각형 16"/>
          <p:cNvSpPr/>
          <p:nvPr/>
        </p:nvSpPr>
        <p:spPr>
          <a:xfrm>
            <a:off x="1941996" y="156130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9" name="직사각형 16"/>
          <p:cNvSpPr/>
          <p:nvPr/>
        </p:nvSpPr>
        <p:spPr>
          <a:xfrm>
            <a:off x="1931289" y="20723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3810086" y="20723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4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1" name="직사각형 16"/>
          <p:cNvSpPr/>
          <p:nvPr/>
        </p:nvSpPr>
        <p:spPr>
          <a:xfrm>
            <a:off x="2264284" y="408978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37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0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5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6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3559</TotalTime>
  <Words>10173</Words>
  <Application>Microsoft Office PowerPoint</Application>
  <PresentationFormat>화면 슬라이드 쇼(4:3)</PresentationFormat>
  <Paragraphs>3092</Paragraphs>
  <Slides>216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20</vt:i4>
      </vt:variant>
      <vt:variant>
        <vt:lpstr>슬라이드 제목</vt:lpstr>
      </vt:variant>
      <vt:variant>
        <vt:i4>216</vt:i4>
      </vt:variant>
    </vt:vector>
  </HeadingPairs>
  <TitlesOfParts>
    <vt:vector size="247" baseType="lpstr">
      <vt:lpstr>굴림</vt:lpstr>
      <vt:lpstr>Arial</vt:lpstr>
      <vt:lpstr>Calibri Light</vt:lpstr>
      <vt:lpstr>나눔스퀘어_ac</vt:lpstr>
      <vt:lpstr>나눔스퀘어_ac Bold</vt:lpstr>
      <vt:lpstr>타이포_스톰 B</vt:lpstr>
      <vt:lpstr>Bahnschrift Light SemiCondensed</vt:lpstr>
      <vt:lpstr>맑은 고딕</vt:lpstr>
      <vt:lpstr>나눔스퀘어_ac ExtraBold</vt:lpstr>
      <vt:lpstr>Consolas</vt:lpstr>
      <vt:lpstr>Calibri</vt:lpstr>
      <vt:lpstr>메인 레이아웃_1</vt:lpstr>
      <vt:lpstr>목차 레이아웃</vt:lpstr>
      <vt:lpstr>1_Office 테마</vt:lpstr>
      <vt:lpstr>Office 테마</vt:lpstr>
      <vt:lpstr>2_Office 테마</vt:lpstr>
      <vt:lpstr>3_Office 테마</vt:lpstr>
      <vt:lpstr>4_Office 테마</vt:lpstr>
      <vt:lpstr>5_Office 테마</vt:lpstr>
      <vt:lpstr>6_Office 테마</vt:lpstr>
      <vt:lpstr>7_Office 테마</vt:lpstr>
      <vt:lpstr>8_Office 테마</vt:lpstr>
      <vt:lpstr>9_Office 테마</vt:lpstr>
      <vt:lpstr>10_Office 테마</vt:lpstr>
      <vt:lpstr>11_Office 테마</vt:lpstr>
      <vt:lpstr>12_Office 테마</vt:lpstr>
      <vt:lpstr>13_Office 테마</vt:lpstr>
      <vt:lpstr>14_Office 테마</vt:lpstr>
      <vt:lpstr>15_Office 테마</vt:lpstr>
      <vt:lpstr>16_Office 테마</vt:lpstr>
      <vt:lpstr>17_Office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HANA K.</dc:creator>
  <cp:lastModifiedBy>508-19</cp:lastModifiedBy>
  <cp:revision>344</cp:revision>
  <dcterms:created xsi:type="dcterms:W3CDTF">2020-05-05T13:43:36Z</dcterms:created>
  <dcterms:modified xsi:type="dcterms:W3CDTF">2020-06-04T08:32:17Z</dcterms:modified>
</cp:coreProperties>
</file>